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handoutMasterIdLst>
    <p:handoutMasterId r:id="rId39"/>
  </p:handoutMasterIdLst>
  <p:sldIdLst>
    <p:sldId id="256" r:id="rId2"/>
    <p:sldId id="270" r:id="rId3"/>
    <p:sldId id="257" r:id="rId4"/>
    <p:sldId id="302" r:id="rId5"/>
    <p:sldId id="258" r:id="rId6"/>
    <p:sldId id="260" r:id="rId7"/>
    <p:sldId id="261" r:id="rId8"/>
    <p:sldId id="262" r:id="rId9"/>
    <p:sldId id="263" r:id="rId10"/>
    <p:sldId id="268" r:id="rId11"/>
    <p:sldId id="264" r:id="rId12"/>
    <p:sldId id="265" r:id="rId13"/>
    <p:sldId id="266" r:id="rId14"/>
    <p:sldId id="269" r:id="rId15"/>
    <p:sldId id="272" r:id="rId16"/>
    <p:sldId id="275" r:id="rId17"/>
    <p:sldId id="273" r:id="rId18"/>
    <p:sldId id="274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303" r:id="rId27"/>
    <p:sldId id="284" r:id="rId28"/>
    <p:sldId id="285" r:id="rId29"/>
    <p:sldId id="286" r:id="rId30"/>
    <p:sldId id="287" r:id="rId31"/>
    <p:sldId id="299" r:id="rId32"/>
    <p:sldId id="300" r:id="rId33"/>
    <p:sldId id="298" r:id="rId34"/>
    <p:sldId id="294" r:id="rId35"/>
    <p:sldId id="295" r:id="rId36"/>
    <p:sldId id="304" r:id="rId37"/>
    <p:sldId id="297" r:id="rId38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1494C2"/>
    <a:srgbClr val="000000"/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EF39E7C-578F-4150-9893-ECED9D05869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th-TH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th-TH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th-TH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th-TH"/>
                </a:p>
              </p:txBody>
            </p:sp>
          </p:grpSp>
        </p:grpSp>
      </p:grpSp>
      <p:sp>
        <p:nvSpPr>
          <p:cNvPr id="3897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897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EA932-C40E-47EB-BCA7-F6B102A2DE5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08C96-666F-4AAA-99EA-A6AFDB2AED7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A56B0-095D-4526-B80A-31DC8DE2B44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FBFF1-0B1D-4AD5-AA94-E27AC34D3D7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ชื่อเรื่องและตาร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ตาราง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th-TH" noProof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48087-AD52-409F-B9F1-D1E8B9274B3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CA360-9749-425A-8135-2EB4D607C9B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FE7F7-1520-4B24-9973-4A380E68314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2E3DE-9996-4AE6-93FA-F9254E3C4A5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E422B-341C-4D55-9A81-B2018A29AAF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0BF69-3EE2-450C-A9FC-E59E560ED61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C5AD8-5F8C-4772-A2E7-74A5E7CDB3D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D0C52-6741-4596-89EE-832AFE968BA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B974A-1ADC-4F13-9001-760DBA4D381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15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7892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789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789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789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789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789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789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790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790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790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790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790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790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790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790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790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791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791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791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791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791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791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791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791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7918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7919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792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792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792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7923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792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792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792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792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792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793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793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7932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793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793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793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793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793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793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793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794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794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7943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7944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7945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7946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7947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7948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7949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3795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th-TH"/>
                </a:p>
              </p:txBody>
            </p:sp>
            <p:sp>
              <p:nvSpPr>
                <p:cNvPr id="3795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th-TH"/>
                </a:p>
              </p:txBody>
            </p:sp>
            <p:sp>
              <p:nvSpPr>
                <p:cNvPr id="3795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th-TH"/>
                </a:p>
              </p:txBody>
            </p:sp>
            <p:sp>
              <p:nvSpPr>
                <p:cNvPr id="37954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th-TH"/>
                </a:p>
              </p:txBody>
            </p:sp>
          </p:grpSp>
        </p:grpSp>
      </p:grpSp>
      <p:sp>
        <p:nvSpPr>
          <p:cNvPr id="3795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3795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3795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795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795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E60A4754-4F3D-49EE-92DB-465AB496915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196975"/>
            <a:ext cx="7772400" cy="1736725"/>
          </a:xfrm>
        </p:spPr>
        <p:txBody>
          <a:bodyPr/>
          <a:lstStyle/>
          <a:p>
            <a:pPr eaLnBrk="1" hangingPunct="1">
              <a:defRPr/>
            </a:pPr>
            <a:r>
              <a:rPr lang="th-TH" b="1" dirty="0" smtClean="0">
                <a:solidFill>
                  <a:schemeClr val="tx2">
                    <a:lumMod val="25000"/>
                  </a:schemeClr>
                </a:solidFill>
              </a:rPr>
              <a:t>การพัฒนาการดูแลผู้ติดเชื้อ </a:t>
            </a:r>
            <a:r>
              <a:rPr lang="en-US" sz="3500" b="1" dirty="0" smtClean="0">
                <a:solidFill>
                  <a:schemeClr val="tx2">
                    <a:lumMod val="25000"/>
                  </a:schemeClr>
                </a:solidFill>
              </a:rPr>
              <a:t>HIV</a:t>
            </a:r>
            <a:r>
              <a:rPr lang="en-US" b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th-TH" b="1" dirty="0" smtClean="0">
                <a:solidFill>
                  <a:schemeClr val="tx2">
                    <a:lumMod val="25000"/>
                  </a:schemeClr>
                </a:solidFill>
              </a:rPr>
              <a:t>และผู้ป่วยเอดส์ โรงพยาบาลอินทร์บุรี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3174" y="5176862"/>
            <a:ext cx="6400800" cy="1752600"/>
          </a:xfrm>
        </p:spPr>
        <p:txBody>
          <a:bodyPr/>
          <a:lstStyle/>
          <a:p>
            <a:pPr algn="r" eaLnBrk="1" hangingPunct="1">
              <a:defRPr/>
            </a:pP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</a:rPr>
              <a:t>ทีมผู้ดูแลผู้ป่วยเอดส์โรงพยาบาลอินทร์บุรี  </a:t>
            </a:r>
          </a:p>
          <a:p>
            <a:pPr algn="r" eaLnBrk="1" hangingPunct="1">
              <a:defRPr/>
            </a:pP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</a:rPr>
              <a:t>จังหวัดสิงห์บุรี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5728"/>
            <a:ext cx="8229600" cy="4929222"/>
          </a:xfrm>
        </p:spPr>
        <p:txBody>
          <a:bodyPr/>
          <a:lstStyle/>
          <a:p>
            <a:pPr eaLnBrk="1" hangingPunct="1">
              <a:buClr>
                <a:schemeClr val="tx2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มี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แพทย์ประจำคลินิก (นายแพทย์ปรเมศร์)</a:t>
            </a:r>
          </a:p>
          <a:p>
            <a:pPr eaLnBrk="1" hangingPunct="1">
              <a:buClr>
                <a:schemeClr val="tx2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จัดตั้งทีมให้การดูแลและทีมให้คำปรึกษา</a:t>
            </a:r>
          </a:p>
          <a:p>
            <a:pPr eaLnBrk="1" hangingPunct="1">
              <a:buClr>
                <a:schemeClr val="tx2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จัดทำ </a:t>
            </a:r>
            <a:r>
              <a:rPr lang="en-US" sz="30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flow chart 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การให้บริการ</a:t>
            </a:r>
          </a:p>
          <a:p>
            <a:pPr eaLnBrk="1" hangingPunct="1">
              <a:buClr>
                <a:schemeClr val="tx2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ให้บริการทุกวันศุกร์</a:t>
            </a:r>
          </a:p>
          <a:p>
            <a:pPr eaLnBrk="1" hangingPunct="1">
              <a:buClr>
                <a:schemeClr val="tx2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ตั้งกลุ่มผู้ติดเชื้อ ชมรมด้วยกำลังใจ</a:t>
            </a:r>
          </a:p>
          <a:p>
            <a:pPr eaLnBrk="1" hangingPunct="1">
              <a:buClr>
                <a:schemeClr val="tx2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จำนวนผู้ป่วยเพิ่มขึ้นเป็น </a:t>
            </a:r>
            <a:r>
              <a:rPr lang="en-US" sz="33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157</a:t>
            </a:r>
            <a:r>
              <a:rPr lang="en-US" sz="44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 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ราย</a:t>
            </a:r>
          </a:p>
          <a:p>
            <a:pPr eaLnBrk="1" hangingPunct="1">
              <a:defRPr/>
            </a:pPr>
            <a:endParaRPr lang="en-US" dirty="0" smtClean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th-TH" dirty="0" smtClean="0">
              <a:solidFill>
                <a:srgbClr val="FFFF00"/>
              </a:solidFill>
            </a:endParaRPr>
          </a:p>
        </p:txBody>
      </p:sp>
      <p:pic>
        <p:nvPicPr>
          <p:cNvPr id="24579" name="Picture 3" descr="G:\รวมงานเก่า\รูปงาน\DSC007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928802"/>
            <a:ext cx="2823993" cy="15884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580" name="Picture 4" descr="G:\รวมงานเก่า\รูปงาน\DSC006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5072074"/>
            <a:ext cx="2118000" cy="15890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581" name="Picture 5" descr="G:\รวมงานเก่า\รูปงาน\DSC006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929066"/>
            <a:ext cx="2428892" cy="2000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z="5400" b="1" dirty="0" smtClean="0">
                <a:solidFill>
                  <a:schemeClr val="tx2">
                    <a:lumMod val="25000"/>
                  </a:schemeClr>
                </a:solidFill>
              </a:rPr>
              <a:t>การประเมินผลพบปัญหา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7313"/>
            <a:ext cx="8229600" cy="4525962"/>
          </a:xfrm>
        </p:spPr>
        <p:txBody>
          <a:bodyPr/>
          <a:lstStyle/>
          <a:p>
            <a:pPr eaLnBrk="1" hangingPunct="1">
              <a:buClr>
                <a:schemeClr val="tx2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 ผู้ป่วยไม่มารับยาตามนัด จากแบบสอบถาม กลัวความลับเปิดเผย </a:t>
            </a:r>
            <a:r>
              <a:rPr lang="en-US" sz="30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90</a:t>
            </a:r>
            <a:r>
              <a:rPr lang="th-TH" sz="30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%</a:t>
            </a:r>
          </a:p>
          <a:p>
            <a:pPr eaLnBrk="1" hangingPunct="1">
              <a:buClr>
                <a:schemeClr val="tx2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 การ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จัดตั้งกลุ่มไม่ประสบความสำเร็จ  มีผลกระทบต่อการประกอบอาชีพ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th-TH" sz="4400" dirty="0" smtClean="0">
              <a:solidFill>
                <a:schemeClr val="tx2">
                  <a:lumMod val="25000"/>
                </a:schemeClr>
              </a:solidFill>
              <a:cs typeface="+mj-cs"/>
            </a:endParaRPr>
          </a:p>
        </p:txBody>
      </p:sp>
      <p:pic>
        <p:nvPicPr>
          <p:cNvPr id="25604" name="Picture 4" descr="G:\รวมงานเก่า\003อบรมนวด\DSC007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3643314"/>
            <a:ext cx="2143140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5" name="Picture 5" descr="G:\รวมงานเก่า\003อบรมนวด\DSC007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4357694"/>
            <a:ext cx="2952771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z="5400" b="1" dirty="0" smtClean="0">
                <a:solidFill>
                  <a:schemeClr val="tx2">
                    <a:lumMod val="25000"/>
                  </a:schemeClr>
                </a:solidFill>
              </a:rPr>
              <a:t>การแก้ไข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229600" cy="4525962"/>
          </a:xfrm>
        </p:spPr>
        <p:txBody>
          <a:bodyPr/>
          <a:lstStyle/>
          <a:p>
            <a:pPr eaLnBrk="1" hangingPunct="1">
              <a:buClr>
                <a:schemeClr val="tx2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ให้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คำปรึกษาเน้นการเก็บความลับของเพื่อน</a:t>
            </a:r>
          </a:p>
          <a:p>
            <a:pPr eaLnBrk="1" hangingPunct="1">
              <a:buClr>
                <a:schemeClr val="tx2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ประสานเครือข่ายคนทำงานด้านเอดส์จังหวัดขอทีมหนุนเสริมมาเป็นพี่เลี้ยงในการเริ่มดำเนินการกิจกรรมกลุ่ม(ความรู้สึกนึกคิด หัวอกเดียวกัน พูดคุยกันง่ายกว่า)</a:t>
            </a:r>
          </a:p>
          <a:p>
            <a:pPr eaLnBrk="1" hangingPunct="1">
              <a:buClr>
                <a:schemeClr val="tx2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ประสาน </a:t>
            </a:r>
            <a:r>
              <a:rPr lang="th-TH" sz="4400" dirty="0" err="1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อบต.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 </a:t>
            </a:r>
            <a:r>
              <a:rPr lang="th-TH" sz="4400" dirty="0" err="1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พมจ</a:t>
            </a:r>
            <a:r>
              <a:rPr lang="en-US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.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ช่วยเหลือเงินยัง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ชีพ</a:t>
            </a:r>
            <a:endParaRPr lang="th-TH" sz="40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z="5400" b="1" dirty="0" smtClean="0">
                <a:solidFill>
                  <a:schemeClr val="tx2">
                    <a:lumMod val="25000"/>
                  </a:schemeClr>
                </a:solidFill>
              </a:rPr>
              <a:t>ผลการดำเนินงาน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eaLnBrk="1" hangingPunct="1">
              <a:buClr>
                <a:schemeClr val="tx2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 จัดตั้ง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กลุ่มอีกครั้งชื่อเดิม </a:t>
            </a:r>
            <a:r>
              <a:rPr lang="en-US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“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ชมรมกลุ่มด้วยกำลังใจ</a:t>
            </a:r>
            <a:r>
              <a:rPr lang="en-US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”</a:t>
            </a:r>
            <a:endParaRPr lang="th-TH" sz="4400" dirty="0" smtClean="0">
              <a:solidFill>
                <a:schemeClr val="tx2">
                  <a:lumMod val="25000"/>
                </a:schemeClr>
              </a:solidFill>
              <a:cs typeface="+mj-cs"/>
            </a:endParaRPr>
          </a:p>
          <a:p>
            <a:pPr eaLnBrk="1" hangingPunct="1">
              <a:buClr>
                <a:schemeClr val="tx2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 จัด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กิจกรรมใน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คลินิก</a:t>
            </a:r>
            <a:endParaRPr lang="th-TH" sz="4400" dirty="0" smtClean="0">
              <a:solidFill>
                <a:schemeClr val="tx2">
                  <a:lumMod val="25000"/>
                </a:schemeClr>
              </a:solidFill>
              <a:cs typeface="+mj-cs"/>
            </a:endParaRPr>
          </a:p>
        </p:txBody>
      </p:sp>
      <p:pic>
        <p:nvPicPr>
          <p:cNvPr id="27652" name="Picture 4" descr="G:\รวมงานเก่า\อบรม TBอินร์บุรี\PICT01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214688"/>
            <a:ext cx="28797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G:\รวมงานเก่า\อบรม TBอินร์บุรี\PICT01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214688"/>
            <a:ext cx="28797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G:\รวมงานเก่า\อบรม TBอินร์บุรี\PICT01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214686"/>
            <a:ext cx="288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5" name="Picture 7" descr="G:\รวมงานเก่า\อบรม TBอินร์บุรี\PICT0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000240"/>
            <a:ext cx="288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6" name="Picture 8" descr="G:\รวมงานเก่า\อบรม TBอินร์บุรี\PICT01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4357694"/>
            <a:ext cx="288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09588"/>
            <a:ext cx="8229600" cy="847725"/>
          </a:xfrm>
        </p:spPr>
        <p:txBody>
          <a:bodyPr/>
          <a:lstStyle/>
          <a:p>
            <a:pPr eaLnBrk="1" hangingPunct="1">
              <a:defRPr/>
            </a:pPr>
            <a:r>
              <a:rPr lang="th-TH" sz="5400" b="1" dirty="0" smtClean="0">
                <a:solidFill>
                  <a:schemeClr val="tx2">
                    <a:lumMod val="25000"/>
                  </a:schemeClr>
                </a:solidFill>
              </a:rPr>
              <a:t>ผลการดำเนินงาน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2425"/>
            <a:ext cx="8229600" cy="37353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2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 ผู้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ติดเชื้อได้รับเบี้ยยังชีพรายละ </a:t>
            </a:r>
            <a:r>
              <a:rPr lang="en-US" sz="30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500</a:t>
            </a:r>
            <a:r>
              <a:rPr lang="en-US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 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บาทต่อเดือน ตลอดชีวิต จาก </a:t>
            </a:r>
            <a:r>
              <a:rPr lang="th-TH" sz="4400" dirty="0" err="1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อบต.</a:t>
            </a:r>
            <a:endParaRPr lang="th-TH" sz="4400" dirty="0" smtClean="0">
              <a:solidFill>
                <a:schemeClr val="tx2">
                  <a:lumMod val="25000"/>
                </a:schemeClr>
              </a:solidFill>
              <a:cs typeface="+mj-cs"/>
            </a:endParaRPr>
          </a:p>
          <a:p>
            <a:pPr eaLnBrk="1" hangingPunct="1">
              <a:lnSpc>
                <a:spcPct val="80000"/>
              </a:lnSpc>
              <a:buClr>
                <a:schemeClr val="tx2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 ผู้ติด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เชื้อได้รับเงินจาก พมจ. 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รายละ </a:t>
            </a:r>
            <a:r>
              <a:rPr lang="en-US" sz="30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2,000</a:t>
            </a:r>
            <a:r>
              <a:rPr lang="en-US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 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บาทต่อปี</a:t>
            </a:r>
          </a:p>
          <a:p>
            <a:pPr eaLnBrk="1" hangingPunct="1">
              <a:lnSpc>
                <a:spcPct val="80000"/>
              </a:lnSpc>
              <a:buClr>
                <a:schemeClr val="tx2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 กลุ่ม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ผู้ติดเชื้อได้รับงบจาก </a:t>
            </a:r>
            <a:r>
              <a:rPr lang="th-TH" sz="4400" dirty="0" err="1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อบจ.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 11 ครั้ง ครั้งละ 4,500 บาท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z="5400" b="1" dirty="0" smtClean="0">
                <a:solidFill>
                  <a:schemeClr val="tx2">
                    <a:lumMod val="25000"/>
                  </a:schemeClr>
                </a:solidFill>
              </a:rPr>
              <a:t>รูปแบบการให้บริการในปัจจุบัน คือ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8229600" cy="29448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h-TH" sz="4400" dirty="0" smtClean="0">
                <a:solidFill>
                  <a:srgbClr val="FFFF00"/>
                </a:solidFill>
                <a:sym typeface="Wingdings" pitchFamily="2" charset="2"/>
              </a:rPr>
              <a:t>		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sym typeface="Wingdings" pitchFamily="2" charset="2"/>
              </a:rPr>
              <a:t> ให้บริการทุกวันศุกร์</a:t>
            </a:r>
          </a:p>
          <a:p>
            <a:pPr eaLnBrk="1" hangingPunct="1">
              <a:buFontTx/>
              <a:buNone/>
              <a:defRPr/>
            </a:pP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sym typeface="Wingdings" pitchFamily="2" charset="2"/>
              </a:rPr>
              <a:t>    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sym typeface="Wingdings" pitchFamily="2" charset="2"/>
              </a:rPr>
              <a:t>	 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sym typeface="Wingdings" pitchFamily="2" charset="2"/>
              </a:rPr>
              <a:t>นำระบบการบันทึกข้อมูลด้วย </a:t>
            </a:r>
            <a:r>
              <a:rPr lang="en-US" sz="3000" dirty="0" err="1" smtClean="0">
                <a:solidFill>
                  <a:schemeClr val="tx2">
                    <a:lumMod val="25000"/>
                  </a:schemeClr>
                </a:solidFill>
                <a:sym typeface="Wingdings" pitchFamily="2" charset="2"/>
              </a:rPr>
              <a:t>Hosxp</a:t>
            </a:r>
            <a:r>
              <a:rPr lang="en-US" sz="4400" dirty="0" smtClean="0">
                <a:solidFill>
                  <a:schemeClr val="tx2">
                    <a:lumMod val="25000"/>
                  </a:schemeClr>
                </a:solidFill>
                <a:sym typeface="Wingdings" pitchFamily="2" charset="2"/>
              </a:rPr>
              <a:t> </a:t>
            </a:r>
            <a:endParaRPr lang="th-TH" sz="4400" dirty="0" smtClean="0">
              <a:solidFill>
                <a:schemeClr val="tx2">
                  <a:lumMod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Tx/>
              <a:buNone/>
              <a:defRPr/>
            </a:pP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sym typeface="Wingdings" pitchFamily="2" charset="2"/>
              </a:rPr>
              <a:t>มา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sym typeface="Wingdings" pitchFamily="2" charset="2"/>
              </a:rPr>
              <a:t>ใช้ในคลินิกบริการ</a:t>
            </a:r>
          </a:p>
          <a:p>
            <a:pPr eaLnBrk="1" hangingPunct="1">
              <a:buFontTx/>
              <a:buNone/>
              <a:defRPr/>
            </a:pPr>
            <a:endParaRPr lang="th-TH" sz="4400" dirty="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  <a:defRPr/>
            </a:pPr>
            <a:endParaRPr lang="th-TH" dirty="0" smtClean="0">
              <a:solidFill>
                <a:srgbClr val="FFFF00"/>
              </a:solidFill>
            </a:endParaRPr>
          </a:p>
        </p:txBody>
      </p:sp>
      <p:pic>
        <p:nvPicPr>
          <p:cNvPr id="29700" name="Picture 4" descr="G:\รวมงานเก่า\รูปงาน\DSC006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929066"/>
            <a:ext cx="288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701" name="Picture 5" descr="G:\รวมงานเก่า\รูปงาน\DSC006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929066"/>
            <a:ext cx="288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702" name="Picture 6" descr="G:\รวมงานเก่า\รูปงาน\DSC006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857628"/>
            <a:ext cx="288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1438"/>
            <a:ext cx="8229600" cy="278606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  <a:sym typeface="Wingdings" pitchFamily="2" charset="2"/>
              </a:rPr>
              <a:t>    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  <a:sym typeface="Wingdings" pitchFamily="2" charset="2"/>
              </a:rPr>
              <a:t>	 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  <a:sym typeface="Wingdings" pitchFamily="2" charset="2"/>
              </a:rPr>
              <a:t>บริการแบบ </a:t>
            </a:r>
            <a:r>
              <a:rPr lang="en-US" sz="3000" dirty="0" smtClean="0">
                <a:solidFill>
                  <a:schemeClr val="tx2">
                    <a:lumMod val="25000"/>
                  </a:schemeClr>
                </a:solidFill>
                <a:cs typeface="+mj-cs"/>
                <a:sym typeface="Wingdings" pitchFamily="2" charset="2"/>
              </a:rPr>
              <a:t>one stop service</a:t>
            </a:r>
            <a:r>
              <a:rPr lang="en-US" sz="4400" dirty="0" smtClean="0">
                <a:solidFill>
                  <a:schemeClr val="tx2">
                    <a:lumMod val="25000"/>
                  </a:schemeClr>
                </a:solidFill>
                <a:cs typeface="+mj-cs"/>
                <a:sym typeface="Wingdings" pitchFamily="2" charset="2"/>
              </a:rPr>
              <a:t> 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  <a:sym typeface="Wingdings" pitchFamily="2" charset="2"/>
              </a:rPr>
              <a:t>            โดยทีมสหวิชาชีพ</a:t>
            </a:r>
          </a:p>
          <a:p>
            <a:pPr eaLnBrk="1" hangingPunct="1">
              <a:buFontTx/>
              <a:buNone/>
              <a:defRPr/>
            </a:pP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  <a:sym typeface="Wingdings" pitchFamily="2" charset="2"/>
              </a:rPr>
              <a:t> 	 มีกิจกรรมกลุ่มทุกครั้งที่มารับบริการ</a:t>
            </a:r>
          </a:p>
          <a:p>
            <a:pPr eaLnBrk="1" hangingPunct="1">
              <a:buFontTx/>
              <a:buNone/>
              <a:defRPr/>
            </a:pPr>
            <a:endParaRPr lang="th-TH" sz="4400" dirty="0" smtClean="0">
              <a:solidFill>
                <a:schemeClr val="tx2">
                  <a:lumMod val="25000"/>
                </a:schemeClr>
              </a:solidFill>
              <a:cs typeface="+mj-cs"/>
              <a:sym typeface="Wingdings" pitchFamily="2" charset="2"/>
            </a:endParaRPr>
          </a:p>
          <a:p>
            <a:pPr eaLnBrk="1" hangingPunct="1">
              <a:buFontTx/>
              <a:buNone/>
              <a:defRPr/>
            </a:pP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  <a:sym typeface="Wingdings" pitchFamily="2" charset="2"/>
              </a:rPr>
              <a:t>     </a:t>
            </a:r>
            <a:endParaRPr lang="th-TH" sz="4400" dirty="0" smtClean="0">
              <a:solidFill>
                <a:schemeClr val="tx2">
                  <a:lumMod val="25000"/>
                </a:schemeClr>
              </a:solidFill>
              <a:cs typeface="+mj-cs"/>
            </a:endParaRPr>
          </a:p>
        </p:txBody>
      </p:sp>
      <p:pic>
        <p:nvPicPr>
          <p:cNvPr id="30723" name="Picture 3" descr="G:\รวมงานเก่า\อบรม TBอินร์บุรี\PICT01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643188"/>
            <a:ext cx="33337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G:\รวมงานเก่า\อบรม TBอินร์บุรี\PICT01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09" y="2643182"/>
            <a:ext cx="3333773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5" name="Picture 5" descr="G:\รวมงานเก่า\อบรม TBอินร์บุรี\PICT01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357562"/>
            <a:ext cx="384000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th-TH" sz="5400" b="1" dirty="0" smtClean="0">
                <a:solidFill>
                  <a:schemeClr val="tx2">
                    <a:lumMod val="25000"/>
                  </a:schemeClr>
                </a:solidFill>
              </a:rPr>
              <a:t>ผลการพัฒนา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42918"/>
            <a:ext cx="8218488" cy="1377941"/>
          </a:xfrm>
        </p:spPr>
        <p:txBody>
          <a:bodyPr/>
          <a:lstStyle/>
          <a:p>
            <a:pPr eaLnBrk="1" hangingPunct="1">
              <a:buClr>
                <a:schemeClr val="tx2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</a:rPr>
              <a:t>จากแบบสอบถามความพึงพอใจของผู้มารับบริการที่คลินิก ด้านต่างๆ มี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</a:rPr>
              <a:t>ดังนี้</a:t>
            </a:r>
            <a:endParaRPr lang="th-TH" sz="4400" dirty="0" smtClean="0">
              <a:solidFill>
                <a:schemeClr val="tx2">
                  <a:lumMod val="25000"/>
                </a:schemeClr>
              </a:solidFill>
            </a:endParaRPr>
          </a:p>
        </p:txBody>
      </p:sp>
      <p:graphicFrame>
        <p:nvGraphicFramePr>
          <p:cNvPr id="57389" name="Group 45"/>
          <p:cNvGraphicFramePr>
            <a:graphicFrameLocks noGrp="1"/>
          </p:cNvGraphicFramePr>
          <p:nvPr>
            <p:ph sz="half" idx="2"/>
          </p:nvPr>
        </p:nvGraphicFramePr>
        <p:xfrm>
          <a:off x="500034" y="1975824"/>
          <a:ext cx="7993062" cy="4739324"/>
        </p:xfrm>
        <a:graphic>
          <a:graphicData uri="http://schemas.openxmlformats.org/drawingml/2006/table">
            <a:tbl>
              <a:tblPr/>
              <a:tblGrid>
                <a:gridCol w="4995862"/>
                <a:gridCol w="1179528"/>
                <a:gridCol w="1817672"/>
              </a:tblGrid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ความพึงพอใจด้าน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ระดับ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ร้อยละ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1.</a:t>
                      </a:r>
                      <a:r>
                        <a:rPr kumimoji="0" lang="th-T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ความสะดวกรวดเร็วในการให้บริการ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สูง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100</a:t>
                      </a: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128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2.</a:t>
                      </a: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อัธยาศัย การช่วยเหลือ การแต่งกายของเจ้าหน้าที่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สูง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90</a:t>
                      </a: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55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3.</a:t>
                      </a: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สถานที่ให้บริการ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สูง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100</a:t>
                      </a: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4.</a:t>
                      </a: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ความรู้เพิ่มเติมที่ได้รับ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สูง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90</a:t>
                      </a: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5.</a:t>
                      </a:r>
                      <a:r>
                        <a:rPr kumimoji="0" lang="th-T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ความสบายใจและความพอใจในการมารับบริการ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สูง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97</a:t>
                      </a: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88988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th-TH" sz="5400" b="1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</a:rPr>
              <a:t>2.ด้าน</a:t>
            </a:r>
            <a:r>
              <a:rPr lang="th-TH" sz="5400" b="1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</a:rPr>
              <a:t>คุณภาพการให้บริการ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1713"/>
            <a:ext cx="8229600" cy="32289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โครงการพัฒนาคุณภาพบริการการดูแลผู้ติดเชื้อ </a:t>
            </a:r>
            <a:r>
              <a:rPr lang="en-US" sz="30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HIV</a:t>
            </a:r>
            <a:r>
              <a:rPr lang="th-TH" sz="30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/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 เอดส์ ผู้ใหญ่ประเทศไทย(</a:t>
            </a:r>
            <a:r>
              <a:rPr lang="en-US" sz="30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HIVQUAL-T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) ได้กำหนดตัวชี้วัดหลักคุณภาพการให้บริการของสถานบริการไว้ </a:t>
            </a:r>
            <a:r>
              <a:rPr lang="en-US" sz="30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11</a:t>
            </a:r>
            <a:r>
              <a:rPr lang="en-US" sz="44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 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ข้อ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th-TH" sz="3600" dirty="0" smtClean="0">
              <a:solidFill>
                <a:schemeClr val="tx2">
                  <a:lumMod val="25000"/>
                </a:schemeClr>
              </a:solidFill>
              <a:latin typeface="Tahoma" pitchFamily="34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3186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th-TH" sz="5400" b="1" dirty="0" smtClean="0">
                <a:solidFill>
                  <a:schemeClr val="tx2">
                    <a:lumMod val="25000"/>
                  </a:schemeClr>
                </a:solidFill>
              </a:rPr>
              <a:t>ปัญหา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386013"/>
            <a:ext cx="7602537" cy="28289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h-TH" sz="4400" u="sng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ปัญหาตั้งแต่เริ่มให้บริการ</a:t>
            </a:r>
          </a:p>
          <a:p>
            <a:pPr eaLnBrk="1" hangingPunct="1">
              <a:buNone/>
              <a:defRPr/>
            </a:pP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	- การ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ดูแลไม่ครอบคลุมประเด็นตัวชี้วัด ที่หน่วยบริการควรให้การดูแล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500063"/>
            <a:ext cx="8229600" cy="2571750"/>
          </a:xfrm>
        </p:spPr>
        <p:txBody>
          <a:bodyPr/>
          <a:lstStyle/>
          <a:p>
            <a:pPr eaLnBrk="1" hangingPunct="1">
              <a:defRPr/>
            </a:pPr>
            <a:r>
              <a:rPr lang="th-TH" sz="5400" b="1" dirty="0" smtClean="0">
                <a:solidFill>
                  <a:schemeClr val="tx2">
                    <a:lumMod val="25000"/>
                  </a:schemeClr>
                </a:solidFill>
              </a:rPr>
              <a:t>การ</a:t>
            </a:r>
            <a:r>
              <a:rPr lang="th-TH" sz="5400" b="1" dirty="0" smtClean="0">
                <a:solidFill>
                  <a:schemeClr val="tx2">
                    <a:lumMod val="25000"/>
                  </a:schemeClr>
                </a:solidFill>
              </a:rPr>
              <a:t>พัฒนาการดูแลผู้ติดเชื้อ </a:t>
            </a:r>
            <a:r>
              <a:rPr lang="en-US" sz="3500" b="1" dirty="0" smtClean="0">
                <a:solidFill>
                  <a:schemeClr val="tx2">
                    <a:lumMod val="25000"/>
                  </a:schemeClr>
                </a:solidFill>
              </a:rPr>
              <a:t>HIV</a:t>
            </a:r>
            <a:r>
              <a:rPr lang="en-US" sz="5400" b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th-TH" sz="5400" b="1" dirty="0" smtClean="0">
                <a:solidFill>
                  <a:schemeClr val="tx2">
                    <a:lumMod val="25000"/>
                  </a:schemeClr>
                </a:solidFill>
              </a:rPr>
              <a:t/>
            </a:r>
            <a:br>
              <a:rPr lang="th-TH" sz="5400" b="1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th-TH" sz="5400" b="1" dirty="0" smtClean="0">
                <a:solidFill>
                  <a:schemeClr val="tx2">
                    <a:lumMod val="25000"/>
                  </a:schemeClr>
                </a:solidFill>
              </a:rPr>
              <a:t>และ</a:t>
            </a:r>
            <a:r>
              <a:rPr lang="th-TH" sz="5400" b="1" dirty="0" smtClean="0">
                <a:solidFill>
                  <a:schemeClr val="tx2">
                    <a:lumMod val="25000"/>
                  </a:schemeClr>
                </a:solidFill>
              </a:rPr>
              <a:t>ผู้ป่วยเอดส์ โรงพยาบาลอินทร์บุรี </a:t>
            </a:r>
            <a:r>
              <a:rPr lang="th-TH" sz="5400" b="1" dirty="0" smtClean="0">
                <a:solidFill>
                  <a:schemeClr val="tx2">
                    <a:lumMod val="25000"/>
                  </a:schemeClr>
                </a:solidFill>
              </a:rPr>
              <a:t/>
            </a:r>
            <a:br>
              <a:rPr lang="th-TH" sz="5400" b="1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th-TH" sz="5400" b="1" dirty="0" smtClean="0">
                <a:solidFill>
                  <a:schemeClr val="tx2">
                    <a:lumMod val="25000"/>
                  </a:schemeClr>
                </a:solidFill>
              </a:rPr>
              <a:t>ตั้งแต่ </a:t>
            </a:r>
            <a:r>
              <a:rPr lang="th-TH" sz="5400" b="1" dirty="0" smtClean="0">
                <a:solidFill>
                  <a:schemeClr val="tx2">
                    <a:lumMod val="25000"/>
                  </a:schemeClr>
                </a:solidFill>
              </a:rPr>
              <a:t>ปี 2553- 2555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4414" y="4286256"/>
            <a:ext cx="6746894" cy="1928812"/>
          </a:xfrm>
        </p:spPr>
        <p:txBody>
          <a:bodyPr/>
          <a:lstStyle/>
          <a:p>
            <a:pPr marL="609600" indent="-609600" eaLnBrk="1" hangingPunct="1">
              <a:buNone/>
              <a:defRPr/>
            </a:pP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1.ด้าน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โครงสร้าง และรูปแบบการให้บริการ</a:t>
            </a:r>
          </a:p>
          <a:p>
            <a:pPr marL="609600" indent="-609600" eaLnBrk="1" hangingPunct="1">
              <a:buNone/>
              <a:defRPr/>
            </a:pP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2.ด้าน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คุณภาพการให้บริการ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638300"/>
          </a:xfrm>
        </p:spPr>
        <p:txBody>
          <a:bodyPr/>
          <a:lstStyle/>
          <a:p>
            <a:pPr eaLnBrk="1" hangingPunct="1">
              <a:defRPr/>
            </a:pPr>
            <a:r>
              <a:rPr lang="th-TH" sz="5400" b="1" dirty="0" smtClean="0">
                <a:solidFill>
                  <a:schemeClr val="tx2">
                    <a:lumMod val="25000"/>
                  </a:schemeClr>
                </a:solidFill>
              </a:rPr>
              <a:t>แผนการปรับปรุงคุณภาพการดูแลผู้ติดเชื้อ/ผู้ป่วยเอดส์ โรงพยาบาลอินทร์บุรี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การจัดเก็บข้อมูล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   </a:t>
            </a:r>
            <a:r>
              <a:rPr lang="en-US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- 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บันทึกข้อมูลออนไลน์ระบบโปรแกรม </a:t>
            </a:r>
            <a:r>
              <a:rPr lang="en-US" sz="30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NAP</a:t>
            </a:r>
            <a:r>
              <a:rPr lang="th-TH" sz="30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 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ของ </a:t>
            </a:r>
            <a:r>
              <a:rPr lang="th-TH" sz="4400" dirty="0" err="1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สปสช.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 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ให้ครบถ้วน ถูกต้อง ทันเวลา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th-TH" sz="4400" dirty="0" smtClean="0">
              <a:solidFill>
                <a:schemeClr val="tx2">
                  <a:lumMod val="25000"/>
                </a:schemeClr>
              </a:solidFill>
              <a:cs typeface="+mj-cs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th-TH" sz="4400" dirty="0" smtClean="0">
              <a:solidFill>
                <a:schemeClr val="tx2">
                  <a:lumMod val="25000"/>
                </a:schemeClr>
              </a:solidFill>
              <a:cs typeface="+mj-cs"/>
            </a:endParaRPr>
          </a:p>
        </p:txBody>
      </p:sp>
      <p:pic>
        <p:nvPicPr>
          <p:cNvPr id="34820" name="Picture 4" descr="SAM_01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4000503"/>
            <a:ext cx="3786214" cy="26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9"/>
            <a:ext cx="8229600" cy="344647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</a:rPr>
              <a:t>   </a:t>
            </a:r>
            <a:r>
              <a:rPr lang="en-US" sz="4400" dirty="0" smtClean="0">
                <a:solidFill>
                  <a:schemeClr val="tx2">
                    <a:lumMod val="25000"/>
                  </a:schemeClr>
                </a:solidFill>
              </a:rPr>
              <a:t>- 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</a:rPr>
              <a:t>ใช้โปรแกรม </a:t>
            </a:r>
            <a:r>
              <a:rPr lang="en-US" sz="3000" dirty="0" smtClean="0">
                <a:solidFill>
                  <a:schemeClr val="tx2">
                    <a:lumMod val="25000"/>
                  </a:schemeClr>
                </a:solidFill>
              </a:rPr>
              <a:t>HIVQUAL-T</a:t>
            </a:r>
            <a:r>
              <a:rPr lang="en-US" sz="44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</a:rPr>
              <a:t>เป็นหลักในการพัฒนาคุณภาพการให้บริการ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</a:rPr>
              <a:t>   </a:t>
            </a:r>
            <a:r>
              <a:rPr lang="en-US" sz="4400" dirty="0" smtClean="0">
                <a:solidFill>
                  <a:schemeClr val="tx2">
                    <a:lumMod val="25000"/>
                  </a:schemeClr>
                </a:solidFill>
              </a:rPr>
              <a:t>- 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</a:rPr>
              <a:t>กำหนดแบบฟอร์มในการรวบรวมข้อมูลที่ชัดเจนก่อนการลงข้อมูลในโปรแกรม </a:t>
            </a:r>
            <a:r>
              <a:rPr lang="en-US" sz="3000" dirty="0" smtClean="0">
                <a:solidFill>
                  <a:schemeClr val="tx2">
                    <a:lumMod val="25000"/>
                  </a:schemeClr>
                </a:solidFill>
              </a:rPr>
              <a:t>HIVQUAL-T</a:t>
            </a:r>
            <a:endParaRPr lang="th-TH" sz="3000" dirty="0" smtClean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z="5400" b="1" dirty="0" smtClean="0">
                <a:solidFill>
                  <a:schemeClr val="tx2">
                    <a:lumMod val="25000"/>
                  </a:schemeClr>
                </a:solidFill>
              </a:rPr>
              <a:t>การดำเนินงาน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2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 บันทึก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ข้อมูลการให้บริการในโปรแกรม </a:t>
            </a:r>
            <a:r>
              <a:rPr lang="en-US" sz="30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HIVQUAL-T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 และทำการประเมินผล</a:t>
            </a:r>
          </a:p>
        </p:txBody>
      </p:sp>
      <p:pic>
        <p:nvPicPr>
          <p:cNvPr id="37892" name="Picture 4" descr="G:\รวมงานเก่า\รูปงาน\DSC006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071810"/>
            <a:ext cx="4500594" cy="33754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836612"/>
          </a:xfrm>
        </p:spPr>
        <p:txBody>
          <a:bodyPr/>
          <a:lstStyle/>
          <a:p>
            <a:pPr eaLnBrk="1" hangingPunct="1">
              <a:defRPr/>
            </a:pPr>
            <a:r>
              <a:rPr lang="th-TH" sz="5400" b="1" dirty="0" smtClean="0">
                <a:solidFill>
                  <a:schemeClr val="tx2">
                    <a:lumMod val="25000"/>
                  </a:schemeClr>
                </a:solidFill>
              </a:rPr>
              <a:t>ผลการวัด </a:t>
            </a:r>
            <a:r>
              <a:rPr lang="en-US" sz="3000" b="1" dirty="0" smtClean="0">
                <a:solidFill>
                  <a:schemeClr val="tx2">
                    <a:lumMod val="25000"/>
                  </a:schemeClr>
                </a:solidFill>
              </a:rPr>
              <a:t>HIVQUAL-T </a:t>
            </a:r>
            <a:r>
              <a:rPr lang="th-TH" b="1" dirty="0" smtClean="0">
                <a:solidFill>
                  <a:schemeClr val="tx2">
                    <a:lumMod val="25000"/>
                  </a:schemeClr>
                </a:solidFill>
              </a:rPr>
              <a:t>ปี</a:t>
            </a:r>
            <a:r>
              <a:rPr lang="th-TH" sz="3000" b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3000" b="1" dirty="0" smtClean="0">
                <a:solidFill>
                  <a:schemeClr val="tx2">
                    <a:lumMod val="25000"/>
                  </a:schemeClr>
                </a:solidFill>
              </a:rPr>
              <a:t>2555</a:t>
            </a:r>
            <a:endParaRPr lang="th-TH" sz="3000" b="1" dirty="0" smtClean="0">
              <a:solidFill>
                <a:schemeClr val="tx2">
                  <a:lumMod val="25000"/>
                </a:schemeClr>
              </a:solidFill>
            </a:endParaRPr>
          </a:p>
        </p:txBody>
      </p:sp>
      <p:graphicFrame>
        <p:nvGraphicFramePr>
          <p:cNvPr id="68729" name="Group 121"/>
          <p:cNvGraphicFramePr>
            <a:graphicFrameLocks noGrp="1"/>
          </p:cNvGraphicFramePr>
          <p:nvPr>
            <p:ph type="tbl" idx="1"/>
          </p:nvPr>
        </p:nvGraphicFramePr>
        <p:xfrm>
          <a:off x="212726" y="908050"/>
          <a:ext cx="8645554" cy="5888673"/>
        </p:xfrm>
        <a:graphic>
          <a:graphicData uri="http://schemas.openxmlformats.org/drawingml/2006/table">
            <a:tbl>
              <a:tblPr/>
              <a:tblGrid>
                <a:gridCol w="5740600"/>
                <a:gridCol w="1558756"/>
                <a:gridCol w="1346198"/>
              </a:tblGrid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ตัวชี้วัด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เป้าหมาย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ผลลัพธ์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1.</a:t>
                      </a:r>
                      <a:r>
                        <a:rPr kumimoji="0" lang="th-TH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ร้อยละของผู้ป่วย/ผู้ติดเชื้อ 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HIV </a:t>
                      </a:r>
                      <a:r>
                        <a:rPr kumimoji="0" lang="th-TH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รายใหม่ที่ได้รับการตรวจ 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CD4 baseline</a:t>
                      </a:r>
                      <a:endParaRPr kumimoji="0" lang="th-TH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100</a:t>
                      </a:r>
                      <a:endParaRPr kumimoji="0" lang="th-TH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100</a:t>
                      </a:r>
                      <a:endParaRPr kumimoji="0" lang="th-TH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2. </a:t>
                      </a:r>
                      <a:r>
                        <a:rPr kumimoji="0" lang="th-TH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ร้อยละของผู้ป่วย/ผู้ติดเชื้อ 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HIV </a:t>
                      </a:r>
                      <a:r>
                        <a:rPr kumimoji="0" lang="th-TH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ที่รับยาต้านไวรัสครบ 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6 </a:t>
                      </a:r>
                      <a:r>
                        <a:rPr kumimoji="0" lang="th-TH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เดือนขึ้นไปได้รับการตรวจติดตาม 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CD4 </a:t>
                      </a:r>
                      <a:r>
                        <a:rPr kumimoji="0" lang="th-TH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ทุก 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6 </a:t>
                      </a:r>
                      <a:r>
                        <a:rPr kumimoji="0" lang="th-TH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เดือน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100</a:t>
                      </a:r>
                      <a:endParaRPr kumimoji="0" lang="th-TH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81.3</a:t>
                      </a:r>
                      <a:endParaRPr kumimoji="0" lang="th-TH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3. </a:t>
                      </a:r>
                      <a:r>
                        <a:rPr kumimoji="0" lang="th-TH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ร้อยละของผู้ป่วย/ผู้ติดเชื้อ 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HIV </a:t>
                      </a:r>
                      <a:r>
                        <a:rPr kumimoji="0" lang="th-TH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ที่มีข้อบ่งชี้ได้รับยาต้านไวรัส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100</a:t>
                      </a:r>
                      <a:endParaRPr kumimoji="0" lang="th-TH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100</a:t>
                      </a:r>
                      <a:endParaRPr kumimoji="0" lang="th-TH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4. </a:t>
                      </a:r>
                      <a:r>
                        <a:rPr kumimoji="0" lang="th-TH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ร้อยละของผู้ป่วย/ผู้ติดเชื้อ 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HIV </a:t>
                      </a:r>
                      <a:r>
                        <a:rPr kumimoji="0" lang="th-TH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ที่กินยาต้านไวรัสนานมากกว่า 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6 </a:t>
                      </a:r>
                      <a:r>
                        <a:rPr kumimoji="0" lang="th-TH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เดือนได้รับการตรวจ 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VL </a:t>
                      </a:r>
                      <a:r>
                        <a:rPr kumimoji="0" lang="th-TH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อย่างน้อย 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1 </a:t>
                      </a:r>
                      <a:r>
                        <a:rPr kumimoji="0" lang="th-TH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ครั้งต่อปี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100</a:t>
                      </a:r>
                      <a:endParaRPr kumimoji="0" lang="th-TH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98.4</a:t>
                      </a:r>
                      <a:endParaRPr kumimoji="0" lang="th-TH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728" name="Group 72"/>
          <p:cNvGraphicFramePr>
            <a:graphicFrameLocks noGrp="1"/>
          </p:cNvGraphicFramePr>
          <p:nvPr>
            <p:ph idx="1"/>
          </p:nvPr>
        </p:nvGraphicFramePr>
        <p:xfrm>
          <a:off x="214314" y="1001094"/>
          <a:ext cx="8715404" cy="4785360"/>
        </p:xfrm>
        <a:graphic>
          <a:graphicData uri="http://schemas.openxmlformats.org/drawingml/2006/table">
            <a:tbl>
              <a:tblPr/>
              <a:tblGrid>
                <a:gridCol w="5580063"/>
                <a:gridCol w="1635143"/>
                <a:gridCol w="1500198"/>
              </a:tblGrid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ตัวชี้วัด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เป้าหมาย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ผลลัพธ์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915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5. </a:t>
                      </a:r>
                      <a:r>
                        <a:rPr kumimoji="0" lang="th-TH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ร้อยละของผู้ป่วย/ผู้ติดเชื้อ 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HIV </a:t>
                      </a:r>
                      <a:r>
                        <a:rPr kumimoji="0" lang="th-TH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ที่ได้รับยาต้านไวรัสได้รับการติดตาม 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adherence</a:t>
                      </a:r>
                      <a:r>
                        <a:rPr kumimoji="0" lang="th-TH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สม่ำเสมอ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100</a:t>
                      </a:r>
                      <a:endParaRPr kumimoji="0" lang="th-TH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100</a:t>
                      </a:r>
                      <a:endParaRPr kumimoji="0" lang="th-TH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6.</a:t>
                      </a:r>
                      <a:r>
                        <a:rPr kumimoji="0" lang="th-TH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ร้อยละของผู้ป่วย/ผู้ติดเชื้อ 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HIV </a:t>
                      </a:r>
                      <a:r>
                        <a:rPr kumimoji="0" lang="th-TH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ที่มีข้อบ่งชี้ได้รับยาป้องกัน 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PCP</a:t>
                      </a:r>
                      <a:endParaRPr kumimoji="0" lang="th-TH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100</a:t>
                      </a:r>
                      <a:endParaRPr kumimoji="0" lang="th-TH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100</a:t>
                      </a:r>
                      <a:endParaRPr kumimoji="0" lang="th-TH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915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7.</a:t>
                      </a:r>
                      <a:r>
                        <a:rPr kumimoji="0" lang="th-TH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ร้อยละของผู้ป่วย/ผู้ติดเชื้อ 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HIV </a:t>
                      </a:r>
                      <a:r>
                        <a:rPr kumimoji="0" lang="th-TH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ที่มีข้อบ่งชี้ได้รับยาป้องกัน 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crypto.</a:t>
                      </a:r>
                      <a:endParaRPr kumimoji="0" lang="th-TH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90</a:t>
                      </a:r>
                      <a:endParaRPr kumimoji="0" lang="th-TH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  <a:endParaRPr kumimoji="0" lang="th-TH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8.</a:t>
                      </a:r>
                      <a:r>
                        <a:rPr kumimoji="0" lang="th-TH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ร้อยละของผู้ป่วย/ผู้ติดเชื้อ 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HIV </a:t>
                      </a:r>
                      <a:r>
                        <a:rPr kumimoji="0" lang="th-TH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ได้รับการตรวจคัดกรอง 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TB</a:t>
                      </a:r>
                      <a:endParaRPr kumimoji="0" lang="th-TH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100</a:t>
                      </a:r>
                      <a:endParaRPr kumimoji="0" lang="th-TH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100</a:t>
                      </a:r>
                      <a:endParaRPr kumimoji="0" lang="th-TH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58" name="Group 54"/>
          <p:cNvGraphicFramePr>
            <a:graphicFrameLocks noGrp="1"/>
          </p:cNvGraphicFramePr>
          <p:nvPr>
            <p:ph type="body" idx="1"/>
          </p:nvPr>
        </p:nvGraphicFramePr>
        <p:xfrm>
          <a:off x="285720" y="1412875"/>
          <a:ext cx="8572560" cy="4235452"/>
        </p:xfrm>
        <a:graphic>
          <a:graphicData uri="http://schemas.openxmlformats.org/drawingml/2006/table">
            <a:tbl>
              <a:tblPr/>
              <a:tblGrid>
                <a:gridCol w="5501727"/>
                <a:gridCol w="1678703"/>
                <a:gridCol w="1392130"/>
              </a:tblGrid>
              <a:tr h="588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ตัวชี้วัด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เป้าหมาย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ผลลัพธ์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211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9.</a:t>
                      </a:r>
                      <a:r>
                        <a:rPr kumimoji="0" lang="th-TH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ร้อยละของผู้ป่วย/ผู้ติดเชื้อ 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HIV </a:t>
                      </a:r>
                      <a:r>
                        <a:rPr kumimoji="0" lang="th-TH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รายใหม่ได้รับการตรวจคัดกรอง 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VDRL</a:t>
                      </a:r>
                      <a:endParaRPr kumimoji="0" lang="th-TH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100</a:t>
                      </a:r>
                      <a:endParaRPr kumimoji="0" lang="th-TH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60</a:t>
                      </a:r>
                      <a:endParaRPr kumimoji="0" lang="th-TH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22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10.</a:t>
                      </a:r>
                      <a:r>
                        <a:rPr kumimoji="0" lang="th-TH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ร้อยละของผู้ป่วย/ผู้ติดเชื้อ 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HIV </a:t>
                      </a:r>
                      <a:r>
                        <a:rPr kumimoji="0" lang="th-TH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เพศหญิงได้รับการคัดกรองมะเร็งปากมดลูก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100</a:t>
                      </a:r>
                      <a:endParaRPr kumimoji="0" lang="th-TH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47.7</a:t>
                      </a:r>
                      <a:endParaRPr kumimoji="0" lang="th-TH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211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11.</a:t>
                      </a:r>
                      <a:r>
                        <a:rPr kumimoji="0" lang="th-TH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ร้อยละของผู้ป่วย/ผู้ติดเชื้อ 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HIV </a:t>
                      </a:r>
                      <a:r>
                        <a:rPr kumimoji="0" lang="th-TH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ได้รับข้อมูลคำแนะนำเรื่องการมีเพศสัมพันธ์อย่างปลอดภัย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100</a:t>
                      </a:r>
                      <a:endParaRPr kumimoji="0" lang="th-TH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100</a:t>
                      </a:r>
                      <a:endParaRPr kumimoji="0" lang="th-TH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sz="5400" b="1" dirty="0" smtClean="0">
                <a:solidFill>
                  <a:schemeClr val="tx2">
                    <a:lumMod val="25000"/>
                  </a:schemeClr>
                </a:solidFill>
              </a:rPr>
              <a:t>ตัวชี้วัดที่กำหนดเอง</a:t>
            </a:r>
            <a:endParaRPr lang="th-TH" sz="54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</a:rPr>
              <a:t>โรงพยาบาลอินทร์บุรีได้กำหนดตัวชี้วัดที่ต้องการวัดผลขึ้นมาเองตามความต้องการ</a:t>
            </a:r>
          </a:p>
          <a:p>
            <a:pPr>
              <a:buFont typeface="Wingdings" pitchFamily="2" charset="2"/>
              <a:buNone/>
              <a:defRPr/>
            </a:pP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</a:rPr>
              <a:t>	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</a:rPr>
              <a:t>	1.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</a:rPr>
              <a:t>การดูแลทางสังคมจิตใจ เพื่อพัฒนา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</a:rPr>
              <a:t>ศักยภาพ	ของ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</a:rPr>
              <a:t>ผู้ป่วยเอดส์</a:t>
            </a:r>
          </a:p>
          <a:p>
            <a:pPr>
              <a:buFont typeface="Wingdings" pitchFamily="2" charset="2"/>
              <a:buNone/>
              <a:defRPr/>
            </a:pP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</a:rPr>
              <a:t> 	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</a:rPr>
              <a:t>	2.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</a:rPr>
              <a:t>การสร้างเสริมอาชีพของผู้ป่วยเอดส์ </a:t>
            </a:r>
            <a:endParaRPr lang="th-TH" sz="4400" dirty="0" smtClean="0">
              <a:solidFill>
                <a:schemeClr val="tx2">
                  <a:lumMod val="25000"/>
                </a:schemeClr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</a:rPr>
              <a:t>		(ด้านเศรษฐกิจ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42875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th-TH" sz="5400" b="1" dirty="0" smtClean="0">
                <a:solidFill>
                  <a:schemeClr val="tx2">
                    <a:lumMod val="25000"/>
                  </a:schemeClr>
                </a:solidFill>
              </a:rPr>
              <a:t>จากการวัด </a:t>
            </a:r>
            <a:r>
              <a:rPr lang="en-US" sz="3200" b="1" dirty="0" smtClean="0">
                <a:solidFill>
                  <a:schemeClr val="tx2">
                    <a:lumMod val="25000"/>
                  </a:schemeClr>
                </a:solidFill>
              </a:rPr>
              <a:t>HIVQUAL-T</a:t>
            </a:r>
            <a:r>
              <a:rPr lang="en-US" sz="5400" b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th-TH" sz="5400" b="1" dirty="0" smtClean="0">
                <a:solidFill>
                  <a:schemeClr val="tx2">
                    <a:lumMod val="25000"/>
                  </a:schemeClr>
                </a:solidFill>
              </a:rPr>
              <a:t>ปี </a:t>
            </a:r>
            <a:r>
              <a:rPr lang="en-US" sz="3200" b="1" dirty="0" smtClean="0">
                <a:solidFill>
                  <a:schemeClr val="tx2">
                    <a:lumMod val="25000"/>
                  </a:schemeClr>
                </a:solidFill>
              </a:rPr>
              <a:t>2555</a:t>
            </a:r>
            <a:endParaRPr lang="th-TH" sz="3200" b="1" dirty="0" smtClean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000125"/>
            <a:ext cx="8229600" cy="54721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h-TH" b="1" dirty="0" smtClean="0">
                <a:solidFill>
                  <a:schemeClr val="tx2">
                    <a:lumMod val="25000"/>
                  </a:schemeClr>
                </a:solidFill>
              </a:rPr>
              <a:t>พบว่าตัวชี้วัดหลักที่ไม่ได้ตามเป้าหมายคือ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dirty="0" smtClean="0">
                <a:solidFill>
                  <a:schemeClr val="tx2">
                    <a:lumMod val="25000"/>
                  </a:schemeClr>
                </a:solidFill>
                <a:sym typeface="Wingdings" pitchFamily="2" charset="2"/>
              </a:rPr>
              <a:t> </a:t>
            </a:r>
            <a:r>
              <a:rPr lang="th-TH" sz="3600" dirty="0" smtClean="0">
                <a:solidFill>
                  <a:schemeClr val="tx2">
                    <a:lumMod val="25000"/>
                  </a:schemeClr>
                </a:solidFill>
                <a:latin typeface="Angsana New" pitchFamily="18" charset="-34"/>
              </a:rPr>
              <a:t>ร้อยละของผู้ป่วย/ผู้ติดเชื้อ </a:t>
            </a:r>
            <a:r>
              <a:rPr lang="en-US" sz="3600" dirty="0" smtClean="0">
                <a:solidFill>
                  <a:schemeClr val="tx2">
                    <a:lumMod val="25000"/>
                  </a:schemeClr>
                </a:solidFill>
                <a:latin typeface="Angsana New" pitchFamily="18" charset="-34"/>
              </a:rPr>
              <a:t>HIV </a:t>
            </a:r>
            <a:r>
              <a:rPr lang="th-TH" sz="3600" dirty="0" smtClean="0">
                <a:solidFill>
                  <a:schemeClr val="tx2">
                    <a:lumMod val="25000"/>
                  </a:schemeClr>
                </a:solidFill>
                <a:latin typeface="Angsana New" pitchFamily="18" charset="-34"/>
              </a:rPr>
              <a:t>ที่รับยาต้านไวรัสครบ </a:t>
            </a:r>
            <a:r>
              <a:rPr lang="en-US" sz="3600" dirty="0" smtClean="0">
                <a:solidFill>
                  <a:schemeClr val="tx2">
                    <a:lumMod val="25000"/>
                  </a:schemeClr>
                </a:solidFill>
                <a:latin typeface="Angsana New" pitchFamily="18" charset="-34"/>
              </a:rPr>
              <a:t>6 </a:t>
            </a:r>
            <a:r>
              <a:rPr lang="th-TH" sz="3600" dirty="0" smtClean="0">
                <a:solidFill>
                  <a:schemeClr val="tx2">
                    <a:lumMod val="25000"/>
                  </a:schemeClr>
                </a:solidFill>
                <a:latin typeface="Angsana New" pitchFamily="18" charset="-34"/>
              </a:rPr>
              <a:t>เดือนขึ้นไปได้รับการตรวจติดตาม </a:t>
            </a:r>
            <a:r>
              <a:rPr lang="en-US" sz="3600" dirty="0" smtClean="0">
                <a:solidFill>
                  <a:schemeClr val="tx2">
                    <a:lumMod val="25000"/>
                  </a:schemeClr>
                </a:solidFill>
                <a:latin typeface="Angsana New" pitchFamily="18" charset="-34"/>
              </a:rPr>
              <a:t>CD4 </a:t>
            </a:r>
            <a:r>
              <a:rPr lang="th-TH" sz="3600" dirty="0" smtClean="0">
                <a:solidFill>
                  <a:schemeClr val="tx2">
                    <a:lumMod val="25000"/>
                  </a:schemeClr>
                </a:solidFill>
                <a:latin typeface="Angsana New" pitchFamily="18" charset="-34"/>
              </a:rPr>
              <a:t>ทุก </a:t>
            </a:r>
            <a:r>
              <a:rPr lang="en-US" sz="3600" dirty="0" smtClean="0">
                <a:solidFill>
                  <a:schemeClr val="tx2">
                    <a:lumMod val="25000"/>
                  </a:schemeClr>
                </a:solidFill>
                <a:latin typeface="Angsana New" pitchFamily="18" charset="-34"/>
              </a:rPr>
              <a:t>6 </a:t>
            </a:r>
            <a:r>
              <a:rPr lang="th-TH" sz="3600" dirty="0" smtClean="0">
                <a:solidFill>
                  <a:schemeClr val="tx2">
                    <a:lumMod val="25000"/>
                  </a:schemeClr>
                </a:solidFill>
                <a:latin typeface="Angsana New" pitchFamily="18" charset="-34"/>
              </a:rPr>
              <a:t>เดือน   (</a:t>
            </a:r>
            <a:r>
              <a:rPr lang="en-US" sz="3600" dirty="0" smtClean="0">
                <a:solidFill>
                  <a:schemeClr val="tx2">
                    <a:lumMod val="25000"/>
                  </a:schemeClr>
                </a:solidFill>
                <a:latin typeface="Angsana New" pitchFamily="18" charset="-34"/>
              </a:rPr>
              <a:t>75%</a:t>
            </a:r>
            <a:r>
              <a:rPr lang="th-TH" sz="3600" dirty="0" smtClean="0">
                <a:solidFill>
                  <a:schemeClr val="tx2">
                    <a:lumMod val="25000"/>
                  </a:schemeClr>
                </a:solidFill>
                <a:latin typeface="Angsana New" pitchFamily="18" charset="-34"/>
              </a:rPr>
              <a:t>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dirty="0" smtClean="0">
                <a:solidFill>
                  <a:schemeClr val="tx2">
                    <a:lumMod val="25000"/>
                  </a:schemeClr>
                </a:solidFill>
                <a:sym typeface="Wingdings" pitchFamily="2" charset="2"/>
              </a:rPr>
              <a:t> </a:t>
            </a:r>
            <a:r>
              <a:rPr lang="th-TH" sz="3600" dirty="0" smtClean="0">
                <a:solidFill>
                  <a:schemeClr val="tx2">
                    <a:lumMod val="25000"/>
                  </a:schemeClr>
                </a:solidFill>
                <a:latin typeface="Angsana New" pitchFamily="18" charset="-34"/>
              </a:rPr>
              <a:t>ร้อยละของผู้ป่วย/ผู้ติดเชื้อ </a:t>
            </a:r>
            <a:r>
              <a:rPr lang="en-US" sz="3600" dirty="0" smtClean="0">
                <a:solidFill>
                  <a:schemeClr val="tx2">
                    <a:lumMod val="25000"/>
                  </a:schemeClr>
                </a:solidFill>
                <a:latin typeface="Angsana New" pitchFamily="18" charset="-34"/>
              </a:rPr>
              <a:t>HIV </a:t>
            </a:r>
            <a:r>
              <a:rPr lang="th-TH" sz="3600" dirty="0" smtClean="0">
                <a:solidFill>
                  <a:schemeClr val="tx2">
                    <a:lumMod val="25000"/>
                  </a:schemeClr>
                </a:solidFill>
                <a:latin typeface="Angsana New" pitchFamily="18" charset="-34"/>
              </a:rPr>
              <a:t>ที่กินยาต้านไวรัสนานมากกว่า </a:t>
            </a:r>
            <a:r>
              <a:rPr lang="en-US" sz="3600" dirty="0" smtClean="0">
                <a:solidFill>
                  <a:schemeClr val="tx2">
                    <a:lumMod val="25000"/>
                  </a:schemeClr>
                </a:solidFill>
                <a:latin typeface="Angsana New" pitchFamily="18" charset="-34"/>
              </a:rPr>
              <a:t>6 </a:t>
            </a:r>
            <a:r>
              <a:rPr lang="th-TH" sz="3600" dirty="0" smtClean="0">
                <a:solidFill>
                  <a:schemeClr val="tx2">
                    <a:lumMod val="25000"/>
                  </a:schemeClr>
                </a:solidFill>
                <a:latin typeface="Angsana New" pitchFamily="18" charset="-34"/>
              </a:rPr>
              <a:t>เดือนได้รับการตรวจ </a:t>
            </a:r>
            <a:r>
              <a:rPr lang="en-US" sz="3600" dirty="0" smtClean="0">
                <a:solidFill>
                  <a:schemeClr val="tx2">
                    <a:lumMod val="25000"/>
                  </a:schemeClr>
                </a:solidFill>
                <a:latin typeface="Angsana New" pitchFamily="18" charset="-34"/>
              </a:rPr>
              <a:t>VL </a:t>
            </a:r>
            <a:r>
              <a:rPr lang="th-TH" sz="3600" dirty="0" smtClean="0">
                <a:solidFill>
                  <a:schemeClr val="tx2">
                    <a:lumMod val="25000"/>
                  </a:schemeClr>
                </a:solidFill>
                <a:latin typeface="Angsana New" pitchFamily="18" charset="-34"/>
              </a:rPr>
              <a:t>อย่างน้อย </a:t>
            </a:r>
            <a:r>
              <a:rPr lang="en-US" sz="3600" dirty="0" smtClean="0">
                <a:solidFill>
                  <a:schemeClr val="tx2">
                    <a:lumMod val="25000"/>
                  </a:schemeClr>
                </a:solidFill>
                <a:latin typeface="Angsana New" pitchFamily="18" charset="-34"/>
              </a:rPr>
              <a:t>1 </a:t>
            </a:r>
            <a:r>
              <a:rPr lang="th-TH" sz="3600" dirty="0" smtClean="0">
                <a:solidFill>
                  <a:schemeClr val="tx2">
                    <a:lumMod val="25000"/>
                  </a:schemeClr>
                </a:solidFill>
                <a:latin typeface="Angsana New" pitchFamily="18" charset="-34"/>
              </a:rPr>
              <a:t>ครั้งต่อปี   (</a:t>
            </a:r>
            <a:r>
              <a:rPr lang="en-US" sz="3600" dirty="0" smtClean="0">
                <a:solidFill>
                  <a:schemeClr val="tx2">
                    <a:lumMod val="25000"/>
                  </a:schemeClr>
                </a:solidFill>
                <a:latin typeface="Angsana New" pitchFamily="18" charset="-34"/>
              </a:rPr>
              <a:t>26.9%</a:t>
            </a:r>
            <a:r>
              <a:rPr lang="th-TH" sz="3600" dirty="0" smtClean="0">
                <a:solidFill>
                  <a:schemeClr val="tx2">
                    <a:lumMod val="25000"/>
                  </a:schemeClr>
                </a:solidFill>
                <a:latin typeface="Angsana New" pitchFamily="18" charset="-34"/>
              </a:rPr>
              <a:t>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dirty="0" smtClean="0">
                <a:solidFill>
                  <a:schemeClr val="tx2">
                    <a:lumMod val="25000"/>
                  </a:schemeClr>
                </a:solidFill>
                <a:sym typeface="Wingdings" pitchFamily="2" charset="2"/>
              </a:rPr>
              <a:t> </a:t>
            </a:r>
            <a:r>
              <a:rPr lang="th-TH" sz="3600" dirty="0" smtClean="0">
                <a:solidFill>
                  <a:schemeClr val="tx2">
                    <a:lumMod val="25000"/>
                  </a:schemeClr>
                </a:solidFill>
                <a:latin typeface="Angsana New" pitchFamily="18" charset="-34"/>
              </a:rPr>
              <a:t>ร้อยละของผู้ป่วย/ผู้ติดเชื้อ </a:t>
            </a:r>
            <a:r>
              <a:rPr lang="en-US" sz="3600" dirty="0" smtClean="0">
                <a:solidFill>
                  <a:schemeClr val="tx2">
                    <a:lumMod val="25000"/>
                  </a:schemeClr>
                </a:solidFill>
                <a:latin typeface="Angsana New" pitchFamily="18" charset="-34"/>
              </a:rPr>
              <a:t>HIV </a:t>
            </a:r>
            <a:r>
              <a:rPr lang="th-TH" sz="3600" dirty="0" smtClean="0">
                <a:solidFill>
                  <a:schemeClr val="tx2">
                    <a:lumMod val="25000"/>
                  </a:schemeClr>
                </a:solidFill>
                <a:latin typeface="Angsana New" pitchFamily="18" charset="-34"/>
              </a:rPr>
              <a:t>รายใหม่ได้รับการตรวจคัดกรอง </a:t>
            </a:r>
            <a:r>
              <a:rPr lang="en-US" sz="3600" dirty="0" smtClean="0">
                <a:solidFill>
                  <a:schemeClr val="tx2">
                    <a:lumMod val="25000"/>
                  </a:schemeClr>
                </a:solidFill>
                <a:latin typeface="Angsana New" pitchFamily="18" charset="-34"/>
              </a:rPr>
              <a:t>VDRL</a:t>
            </a:r>
            <a:r>
              <a:rPr lang="th-TH" sz="3600" dirty="0" smtClean="0">
                <a:solidFill>
                  <a:schemeClr val="tx2">
                    <a:lumMod val="25000"/>
                  </a:schemeClr>
                </a:solidFill>
                <a:latin typeface="Angsana New" pitchFamily="18" charset="-34"/>
              </a:rPr>
              <a:t>  (</a:t>
            </a:r>
            <a:r>
              <a:rPr lang="en-US" sz="3600" dirty="0" smtClean="0">
                <a:solidFill>
                  <a:schemeClr val="tx2">
                    <a:lumMod val="25000"/>
                  </a:schemeClr>
                </a:solidFill>
                <a:latin typeface="Angsana New" pitchFamily="18" charset="-34"/>
              </a:rPr>
              <a:t>0%</a:t>
            </a:r>
            <a:r>
              <a:rPr lang="th-TH" sz="3600" dirty="0" smtClean="0">
                <a:solidFill>
                  <a:schemeClr val="tx2">
                    <a:lumMod val="25000"/>
                  </a:schemeClr>
                </a:solidFill>
                <a:latin typeface="Angsana New" pitchFamily="18" charset="-34"/>
              </a:rPr>
              <a:t>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dirty="0" smtClean="0">
                <a:solidFill>
                  <a:schemeClr val="tx2">
                    <a:lumMod val="25000"/>
                  </a:schemeClr>
                </a:solidFill>
                <a:sym typeface="Wingdings" pitchFamily="2" charset="2"/>
              </a:rPr>
              <a:t></a:t>
            </a:r>
            <a:r>
              <a:rPr lang="th-TH" sz="3600" dirty="0" smtClean="0">
                <a:solidFill>
                  <a:schemeClr val="tx2">
                    <a:lumMod val="25000"/>
                  </a:schemeClr>
                </a:solidFill>
                <a:latin typeface="Angsana New" pitchFamily="18" charset="-34"/>
              </a:rPr>
              <a:t>  ร้อยละของผู้ป่วย/ผู้ติดเชื้อ </a:t>
            </a:r>
            <a:r>
              <a:rPr lang="en-US" sz="3600" dirty="0" smtClean="0">
                <a:solidFill>
                  <a:schemeClr val="tx2">
                    <a:lumMod val="25000"/>
                  </a:schemeClr>
                </a:solidFill>
                <a:latin typeface="Angsana New" pitchFamily="18" charset="-34"/>
              </a:rPr>
              <a:t>HIV </a:t>
            </a:r>
            <a:r>
              <a:rPr lang="th-TH" sz="3600" dirty="0" smtClean="0">
                <a:solidFill>
                  <a:schemeClr val="tx2">
                    <a:lumMod val="25000"/>
                  </a:schemeClr>
                </a:solidFill>
                <a:latin typeface="Angsana New" pitchFamily="18" charset="-34"/>
              </a:rPr>
              <a:t>เพศหญิงได้รับการคัดกรองมะเร็งปากมดลูก(</a:t>
            </a:r>
            <a:r>
              <a:rPr lang="en-US" sz="3600" dirty="0" smtClean="0">
                <a:solidFill>
                  <a:schemeClr val="tx2">
                    <a:lumMod val="25000"/>
                  </a:schemeClr>
                </a:solidFill>
                <a:latin typeface="Angsana New" pitchFamily="18" charset="-34"/>
              </a:rPr>
              <a:t>5%</a:t>
            </a:r>
            <a:r>
              <a:rPr lang="th-TH" sz="3600" dirty="0" smtClean="0">
                <a:solidFill>
                  <a:schemeClr val="tx2">
                    <a:lumMod val="25000"/>
                  </a:schemeClr>
                </a:solidFill>
                <a:latin typeface="Angsana New" pitchFamily="18" charset="-34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z="5400" b="1" dirty="0" smtClean="0">
                <a:solidFill>
                  <a:schemeClr val="tx2">
                    <a:lumMod val="25000"/>
                  </a:schemeClr>
                </a:solidFill>
              </a:rPr>
              <a:t>สาเหตุของปัญหา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500188"/>
            <a:ext cx="8229600" cy="1500187"/>
          </a:xfrm>
        </p:spPr>
        <p:txBody>
          <a:bodyPr/>
          <a:lstStyle/>
          <a:p>
            <a:pPr eaLnBrk="1" hangingPunct="1">
              <a:buClr>
                <a:schemeClr val="tx2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 การ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วางแผนการตรวจทางห้องปฏิบัติการของผู้ป่วยแต่ละรายไม่ครอบคลุม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th-TH" sz="4400" dirty="0" smtClean="0">
              <a:solidFill>
                <a:schemeClr val="tx2">
                  <a:lumMod val="2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</a:rPr>
              <a:t>  </a:t>
            </a:r>
          </a:p>
        </p:txBody>
      </p:sp>
      <p:pic>
        <p:nvPicPr>
          <p:cNvPr id="44036" name="Picture 4" descr="G:\รวมงานเก่า\รูปงาน\DSC006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071810"/>
            <a:ext cx="3905277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4037" name="Picture 5" descr="G:\รวมงานเก่า\รูปงาน\DSC006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000372"/>
            <a:ext cx="4000528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th-TH" sz="5400" b="1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</a:rPr>
              <a:t>การแก้ไข</a:t>
            </a:r>
            <a:r>
              <a:rPr lang="th-TH" sz="5400" b="1" dirty="0" smtClean="0">
                <a:solidFill>
                  <a:schemeClr val="tx2">
                    <a:lumMod val="25000"/>
                  </a:schemeClr>
                </a:solidFill>
                <a:latin typeface="Angsana New" pitchFamily="18" charset="-34"/>
              </a:rPr>
              <a:t/>
            </a:r>
            <a:br>
              <a:rPr lang="th-TH" sz="5400" b="1" dirty="0" smtClean="0">
                <a:solidFill>
                  <a:schemeClr val="tx2">
                    <a:lumMod val="25000"/>
                  </a:schemeClr>
                </a:solidFill>
                <a:latin typeface="Angsana New" pitchFamily="18" charset="-34"/>
              </a:rPr>
            </a:br>
            <a:endParaRPr lang="th-TH" sz="5400" b="1" dirty="0" smtClean="0">
              <a:solidFill>
                <a:schemeClr val="tx2">
                  <a:lumMod val="25000"/>
                </a:schemeClr>
              </a:solidFill>
              <a:latin typeface="Angsana New" pitchFamily="18" charset="-34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marL="609600" indent="-609600" eaLnBrk="1" hangingPunct="1">
              <a:buNone/>
              <a:defRPr/>
            </a:pP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latin typeface="Angsana New" pitchFamily="18" charset="-34"/>
              </a:rPr>
              <a:t>1.จัดทำ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latin typeface="Angsana New" pitchFamily="18" charset="-34"/>
              </a:rPr>
              <a:t>รายการการตรวจทางห้องปฏิบัติการที่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latin typeface="Angsana New" pitchFamily="18" charset="-34"/>
              </a:rPr>
              <a:t>ผู้ป่วย</a:t>
            </a:r>
          </a:p>
          <a:p>
            <a:pPr marL="609600" indent="-609600" eaLnBrk="1" hangingPunct="1">
              <a:buNone/>
              <a:defRPr/>
            </a:pP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latin typeface="Angsana New" pitchFamily="18" charset="-34"/>
              </a:rPr>
              <a:t>	แต่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latin typeface="Angsana New" pitchFamily="18" charset="-34"/>
              </a:rPr>
              <a:t>ละรายต้องได้รับตามสิทธิ </a:t>
            </a:r>
            <a:r>
              <a:rPr lang="th-TH" sz="4400" dirty="0" err="1" smtClean="0">
                <a:solidFill>
                  <a:schemeClr val="tx2">
                    <a:lumMod val="25000"/>
                  </a:schemeClr>
                </a:solidFill>
                <a:latin typeface="Angsana New" pitchFamily="18" charset="-34"/>
              </a:rPr>
              <a:t>สปสช.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latin typeface="Angsana New" pitchFamily="18" charset="-34"/>
              </a:rPr>
              <a:t> 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latin typeface="Angsana New" pitchFamily="18" charset="-34"/>
              </a:rPr>
              <a:t>และ</a:t>
            </a:r>
            <a:br>
              <a:rPr lang="th-TH" sz="4400" dirty="0" smtClean="0">
                <a:solidFill>
                  <a:schemeClr val="tx2">
                    <a:lumMod val="25000"/>
                  </a:schemeClr>
                </a:solidFill>
                <a:latin typeface="Angsana New" pitchFamily="18" charset="-34"/>
              </a:rPr>
            </a:b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latin typeface="Angsana New" pitchFamily="18" charset="-34"/>
              </a:rPr>
              <a:t>มาตรฐานคุณภาพการบริการ </a:t>
            </a:r>
            <a:r>
              <a:rPr lang="en-US" sz="4400" dirty="0" smtClean="0">
                <a:solidFill>
                  <a:schemeClr val="tx2">
                    <a:lumMod val="25000"/>
                  </a:schemeClr>
                </a:solidFill>
                <a:latin typeface="Angsana New" pitchFamily="18" charset="-34"/>
              </a:rPr>
              <a:t>HIVQUAL-T 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latin typeface="Angsana New" pitchFamily="18" charset="-34"/>
              </a:rPr>
              <a:t>ได้แก่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</a:rPr>
              <a:t>	ผู้ป่วยรายใหม่ ประกอบด้วย</a:t>
            </a:r>
            <a:r>
              <a:rPr lang="th-TH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BUN/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</a:rPr>
              <a:t>Creatinine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, LFT, CBC,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</a:rPr>
              <a:t>HBsAg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, Lipid profile, VDRL, FBS, Chest X-ray, HCV, AFB 3 </a:t>
            </a:r>
            <a:r>
              <a:rPr lang="th-TH" dirty="0" smtClean="0">
                <a:solidFill>
                  <a:schemeClr val="tx2">
                    <a:lumMod val="25000"/>
                  </a:schemeClr>
                </a:solidFill>
              </a:rPr>
              <a:t>วัน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, CD4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th-TH" dirty="0" smtClean="0">
              <a:solidFill>
                <a:schemeClr val="tx2">
                  <a:lumMod val="25000"/>
                </a:schemeClr>
              </a:solidFill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th-TH" dirty="0" smtClean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th-TH" sz="5400" b="1" dirty="0" smtClean="0">
                <a:solidFill>
                  <a:schemeClr val="tx2">
                    <a:lumMod val="25000"/>
                  </a:schemeClr>
                </a:solidFill>
              </a:rPr>
              <a:t>ข้อมูลปัจจุบัน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- ผู้รับบริการ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คลินิกจำนวนทั้งหมด 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148 </a:t>
            </a:r>
            <a:r>
              <a:rPr lang="en-US" sz="44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 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คน</a:t>
            </a:r>
          </a:p>
          <a:p>
            <a:pPr eaLnBrk="1" hangingPunct="1">
              <a:buFontTx/>
              <a:buNone/>
              <a:defRPr/>
            </a:pP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       เพศชาย  </a:t>
            </a:r>
            <a:r>
              <a:rPr lang="en-US" sz="30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72 </a:t>
            </a:r>
            <a:r>
              <a:rPr lang="en-US" sz="44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 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คน    เพศหญิง  </a:t>
            </a:r>
            <a:r>
              <a:rPr lang="en-US" sz="30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86</a:t>
            </a:r>
            <a:r>
              <a:rPr lang="en-US" sz="44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  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คน</a:t>
            </a:r>
          </a:p>
          <a:p>
            <a:pPr eaLnBrk="1" hangingPunct="1">
              <a:buNone/>
              <a:defRPr/>
            </a:pP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- ผู้ป่วย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รับยาต้าน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ไวรัส  </a:t>
            </a:r>
            <a:r>
              <a:rPr lang="en-US" sz="30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158</a:t>
            </a:r>
            <a:r>
              <a:rPr lang="en-US" sz="44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  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คน</a:t>
            </a:r>
          </a:p>
          <a:p>
            <a:pPr eaLnBrk="1" hangingPunct="1">
              <a:buNone/>
              <a:defRPr/>
            </a:pP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- ผู้ป่วย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เฝ้าระวัง            </a:t>
            </a:r>
            <a:r>
              <a:rPr lang="en-US" sz="30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3 </a:t>
            </a:r>
            <a:r>
              <a:rPr lang="en-US" sz="44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 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คน</a:t>
            </a:r>
          </a:p>
        </p:txBody>
      </p:sp>
      <p:pic>
        <p:nvPicPr>
          <p:cNvPr id="17412" name="Picture 4" descr="G:\รวมงานเก่า\รูปงาน\DSC006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714884"/>
            <a:ext cx="2399999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3" name="Picture 5" descr="G:\รวมงานเก่า\รูปงาน\DSC006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572008"/>
            <a:ext cx="24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4" name="Picture 6" descr="G:\รวมงานเก่า\รูปงาน\DSC006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3929066"/>
            <a:ext cx="24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0"/>
            <a:ext cx="8229600" cy="6858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Lab 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</a:rPr>
              <a:t>ชุดเล็ก ประกอบด้วย</a:t>
            </a:r>
            <a:r>
              <a:rPr lang="th-TH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BUN/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</a:rPr>
              <a:t>Creatinine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, LFT, CBC,  Lipid profile, FBS, CD4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th-TH" dirty="0" smtClean="0">
              <a:solidFill>
                <a:schemeClr val="tx2">
                  <a:lumMod val="25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Lab </a:t>
            </a:r>
            <a:r>
              <a:rPr lang="th-TH" sz="4800" dirty="0" smtClean="0">
                <a:solidFill>
                  <a:schemeClr val="tx2">
                    <a:lumMod val="25000"/>
                  </a:schemeClr>
                </a:solidFill>
              </a:rPr>
              <a:t>ชุดใหญ่ ประกอบด้วย</a:t>
            </a:r>
            <a:r>
              <a:rPr lang="th-TH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Lab </a:t>
            </a:r>
            <a:r>
              <a:rPr lang="th-TH" dirty="0" smtClean="0">
                <a:solidFill>
                  <a:schemeClr val="tx2">
                    <a:lumMod val="25000"/>
                  </a:schemeClr>
                </a:solidFill>
              </a:rPr>
              <a:t>ชุดเล็ก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+Viral Load, pap smear, VDRL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chemeClr val="tx2">
                  <a:lumMod val="25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400" dirty="0" smtClean="0">
                <a:solidFill>
                  <a:schemeClr val="tx2">
                    <a:lumMod val="25000"/>
                  </a:schemeClr>
                </a:solidFill>
                <a:latin typeface="Angsana New" pitchFamily="18" charset="-34"/>
              </a:rPr>
              <a:t>3. 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latin typeface="Angsana New" pitchFamily="18" charset="-34"/>
              </a:rPr>
              <a:t>ผู้ป่วยแต่ละรายต้องทราบแผนการเจาะเลือดของตนเอง</a:t>
            </a:r>
          </a:p>
          <a:p>
            <a:pPr eaLnBrk="1" hangingPunct="1">
              <a:buFontTx/>
              <a:buNone/>
              <a:defRPr/>
            </a:pPr>
            <a:r>
              <a:rPr lang="en-US" sz="4400" dirty="0" smtClean="0">
                <a:solidFill>
                  <a:schemeClr val="tx2">
                    <a:lumMod val="25000"/>
                  </a:schemeClr>
                </a:solidFill>
                <a:latin typeface="Angsana New" pitchFamily="18" charset="-34"/>
              </a:rPr>
              <a:t>4. 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latin typeface="Angsana New" pitchFamily="18" charset="-34"/>
              </a:rPr>
              <a:t>มีระบบการเตือนย้ำก่อนการตรวจเลือดโดยสมาชิกแกนนำผู้ติดเชื้อ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chemeClr val="tx2">
                  <a:lumMod val="25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chemeClr val="tx2">
                  <a:lumMod val="25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th-TH" sz="4400" dirty="0" smtClean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242" name="Group 130"/>
          <p:cNvGraphicFramePr>
            <a:graphicFrameLocks noGrp="1"/>
          </p:cNvGraphicFramePr>
          <p:nvPr>
            <p:ph idx="4294967295"/>
          </p:nvPr>
        </p:nvGraphicFramePr>
        <p:xfrm>
          <a:off x="714375" y="917575"/>
          <a:ext cx="7858179" cy="6072188"/>
        </p:xfrm>
        <a:graphic>
          <a:graphicData uri="http://schemas.openxmlformats.org/drawingml/2006/table">
            <a:tbl>
              <a:tblPr/>
              <a:tblGrid>
                <a:gridCol w="3197717"/>
                <a:gridCol w="893721"/>
                <a:gridCol w="1194974"/>
                <a:gridCol w="1282843"/>
                <a:gridCol w="1288924"/>
              </a:tblGrid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+mj-cs"/>
                        </a:rPr>
                        <a:t>ตัวชี้วัด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+mj-cs"/>
                        </a:rPr>
                        <a:t>เป้าหมาย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+mj-cs"/>
                        </a:rPr>
                        <a:t>ปีงบ 2553</a:t>
                      </a:r>
                    </a:p>
                    <a:p>
                      <a:endParaRPr lang="th-TH" sz="2000" b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+mj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+mj-cs"/>
                        </a:rPr>
                        <a:t>ปีงบ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+mj-cs"/>
                        </a:rPr>
                        <a:t>2554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+mj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+mj-cs"/>
                        </a:rPr>
                        <a:t>ปีงบ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+mj-cs"/>
                        </a:rPr>
                        <a:t>2555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+mj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+mj-cs"/>
                        </a:rPr>
                        <a:t>1.ร้อยละของผู้ป่วย/ผู้ติดเชื้อ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+mj-cs"/>
                        </a:rPr>
                        <a:t>HIV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+mj-cs"/>
                        </a:rPr>
                        <a:t> รายใหม่ที่ได้รับการตรวจ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+mj-cs"/>
                        </a:rPr>
                        <a:t>CD4 Baseline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ngsana New" pitchFamily="18" charset="-34"/>
                        <a:cs typeface="+mj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+mj-cs"/>
                        </a:rPr>
                        <a:t>100</a:t>
                      </a: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ngsana New" pitchFamily="18" charset="-34"/>
                        <a:cs typeface="+mj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+mj-cs"/>
                        </a:rPr>
                        <a:t>78.6</a:t>
                      </a:r>
                      <a:endParaRPr lang="th-TH" sz="2000" b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+mj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+mj-cs"/>
                        </a:rPr>
                        <a:t>100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ngsana New" pitchFamily="18" charset="-34"/>
                        <a:cs typeface="+mj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+mj-cs"/>
                        </a:rPr>
                        <a:t>75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ngsana New" pitchFamily="18" charset="-34"/>
                        <a:cs typeface="+mj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</a:tr>
              <a:tr h="962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+mj-cs"/>
                        </a:rPr>
                        <a:t>2. ร้อยละของผู้ป่วย/ผู้ติดเชื้อ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+mj-cs"/>
                        </a:rPr>
                        <a:t>HIV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+mj-cs"/>
                        </a:rPr>
                        <a:t>  ที่รับยาต้านไวรัสครบ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+mj-cs"/>
                        </a:rPr>
                        <a:t>6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+mj-cs"/>
                        </a:rPr>
                        <a:t>เดือนขึ้นไปได้รับการตรวจ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+mj-cs"/>
                        </a:rPr>
                        <a:t>CD4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+mj-cs"/>
                        </a:rPr>
                        <a:t> ทุก 6 เดือน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+mj-cs"/>
                        </a:rPr>
                        <a:t>90</a:t>
                      </a: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ngsana New" pitchFamily="18" charset="-34"/>
                        <a:cs typeface="+mj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ngsana New" pitchFamily="18" charset="-34"/>
                        <a:cs typeface="+mj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91.5</a:t>
                      </a:r>
                      <a:endParaRPr lang="th-TH" sz="2000" b="0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+mj-cs"/>
                        </a:rPr>
                        <a:t>93.33</a:t>
                      </a: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ngsana New" pitchFamily="18" charset="-34"/>
                        <a:cs typeface="+mj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+mj-cs"/>
                        </a:rPr>
                        <a:t>70.3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</a:tr>
              <a:tr h="696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+mj-cs"/>
                        </a:rPr>
                        <a:t>3. ร้อยละของผู้ป่วย/ผู้ติดเชื้อ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+mj-cs"/>
                        </a:rPr>
                        <a:t>HIV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+mj-cs"/>
                        </a:rPr>
                        <a:t> ที่มีข้อบ่งชี้ได้รับยาต้านไวรัส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+mj-cs"/>
                        </a:rPr>
                        <a:t>100</a:t>
                      </a: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ngsana New" pitchFamily="18" charset="-34"/>
                        <a:cs typeface="+mj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ngsana New" pitchFamily="18" charset="-34"/>
                        <a:cs typeface="+mj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100</a:t>
                      </a:r>
                      <a:endParaRPr lang="th-TH" sz="2000" b="0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+mj-cs"/>
                        </a:rPr>
                        <a:t>100</a:t>
                      </a: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ngsana New" pitchFamily="18" charset="-34"/>
                        <a:cs typeface="+mj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+mj-cs"/>
                        </a:rPr>
                        <a:t>0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ngsana New" pitchFamily="18" charset="-34"/>
                        <a:cs typeface="+mj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</a:tr>
              <a:tr h="896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+mj-cs"/>
                        </a:rPr>
                        <a:t>4 ร้อยละของผู้ป่วย/ผู้ติดเชื้อ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+mj-cs"/>
                        </a:rPr>
                        <a:t>HIV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+mj-cs"/>
                        </a:rPr>
                        <a:t> ที่กินยาต้านไวรัสนานมากกว่า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+mj-cs"/>
                        </a:rPr>
                        <a:t>6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+mj-cs"/>
                        </a:rPr>
                        <a:t> เดือน ได้รับการตรวจ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+mj-cs"/>
                        </a:rPr>
                        <a:t>VL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+mj-cs"/>
                        </a:rPr>
                        <a:t>อย่างน้อย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+mj-cs"/>
                        </a:rPr>
                        <a:t>1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+mj-cs"/>
                        </a:rPr>
                        <a:t> ครั้ง/ปี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+mj-cs"/>
                        </a:rPr>
                        <a:t>90</a:t>
                      </a: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ngsana New" pitchFamily="18" charset="-34"/>
                        <a:cs typeface="+mj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ngsana New" pitchFamily="18" charset="-34"/>
                        <a:cs typeface="+mj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ngsana New" pitchFamily="18" charset="-34"/>
                        <a:cs typeface="+mj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97.9</a:t>
                      </a:r>
                      <a:endParaRPr lang="th-TH" sz="2000" b="0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+mj-cs"/>
                        </a:rPr>
                        <a:t>100</a:t>
                      </a: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ngsana New" pitchFamily="18" charset="-34"/>
                        <a:cs typeface="+mj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+mj-cs"/>
                        </a:rPr>
                        <a:t>98.4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</a:tr>
              <a:tr h="949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+mj-cs"/>
                        </a:rPr>
                        <a:t>5. ร้อยละของผู้ป่วย/ผู้ติดเชื้อ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+mj-cs"/>
                        </a:rPr>
                        <a:t>HIV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+mj-cs"/>
                        </a:rPr>
                        <a:t> ที่ได้รับยาต้านไวรัส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+mj-cs"/>
                        </a:rPr>
                        <a:t> 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+mj-cs"/>
                        </a:rPr>
                        <a:t>ได้รับการประเมินติดตาม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+mj-cs"/>
                        </a:rPr>
                        <a:t>Drug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+mj-cs"/>
                        </a:rPr>
                        <a:t>Adherene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ngsana New" pitchFamily="18" charset="-34"/>
                        <a:cs typeface="+mj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+mj-cs"/>
                        </a:rPr>
                        <a:t>100</a:t>
                      </a: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ngsana New" pitchFamily="18" charset="-34"/>
                        <a:cs typeface="+mj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ngsana New" pitchFamily="18" charset="-34"/>
                        <a:cs typeface="+mj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100</a:t>
                      </a:r>
                      <a:endParaRPr lang="th-TH" sz="2000" b="0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+mj-cs"/>
                        </a:rPr>
                        <a:t>100</a:t>
                      </a: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ngsana New" pitchFamily="18" charset="-34"/>
                        <a:cs typeface="+mj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+mj-cs"/>
                        </a:rPr>
                        <a:t>93.8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ngsana New" pitchFamily="18" charset="-34"/>
                        <a:cs typeface="+mj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+mj-cs"/>
                        </a:rPr>
                        <a:t>6. ร้อยละของผู้ป่วย/ผู้ติดเชื้อ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+mj-cs"/>
                        </a:rPr>
                        <a:t>HIV</a:t>
                      </a: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+mj-cs"/>
                        </a:rPr>
                        <a:t> ที่มีข้อบ่งชี้ได้รับยาป้องกัน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+mj-cs"/>
                        </a:rPr>
                        <a:t>pcp</a:t>
                      </a: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ngsana New" pitchFamily="18" charset="-34"/>
                        <a:cs typeface="+mj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+mj-cs"/>
                        </a:rPr>
                        <a:t>90</a:t>
                      </a: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ngsana New" pitchFamily="18" charset="-34"/>
                        <a:cs typeface="+mj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ngsana New" pitchFamily="18" charset="-34"/>
                        <a:cs typeface="+mj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86</a:t>
                      </a:r>
                      <a:endParaRPr lang="th-TH" sz="2000" b="0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+mj-cs"/>
                        </a:rPr>
                        <a:t>100</a:t>
                      </a: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ngsana New" pitchFamily="18" charset="-34"/>
                        <a:cs typeface="+mj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+mj-cs"/>
                        </a:rPr>
                        <a:t>34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ngsana New" pitchFamily="18" charset="-34"/>
                        <a:cs typeface="+mj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</a:tr>
            </a:tbl>
          </a:graphicData>
        </a:graphic>
      </p:graphicFrame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755650" y="0"/>
            <a:ext cx="7696200" cy="808038"/>
          </a:xfrm>
          <a:prstGeom prst="rect">
            <a:avLst/>
          </a:prstGeom>
          <a:gradFill rotWithShape="1">
            <a:gsLst>
              <a:gs pos="0">
                <a:srgbClr val="E4FEFF"/>
              </a:gs>
              <a:gs pos="35001">
                <a:srgbClr val="EBFEFF"/>
              </a:gs>
              <a:gs pos="100000">
                <a:srgbClr val="F6FFFF"/>
              </a:gs>
            </a:gsLst>
            <a:lin ang="16200000" scaled="1"/>
          </a:gradFill>
          <a:ln w="9525" algn="ctr">
            <a:solidFill>
              <a:srgbClr val="D5E8EA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b"/>
          <a:lstStyle/>
          <a:p>
            <a:pPr algn="ctr">
              <a:defRPr/>
            </a:pPr>
            <a:r>
              <a:rPr lang="th-TH"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ผลการวัด </a:t>
            </a:r>
            <a:r>
              <a:rPr lang="en-US"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HIVQUAL-T </a:t>
            </a:r>
            <a:r>
              <a:rPr lang="th-TH"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ปี </a:t>
            </a:r>
            <a:r>
              <a:rPr lang="en-US"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2555</a:t>
            </a:r>
            <a:endParaRPr lang="th-TH" sz="4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221" name="Group 85"/>
          <p:cNvGraphicFramePr>
            <a:graphicFrameLocks noGrp="1"/>
          </p:cNvGraphicFramePr>
          <p:nvPr>
            <p:ph type="title" idx="4294967295"/>
          </p:nvPr>
        </p:nvGraphicFramePr>
        <p:xfrm>
          <a:off x="642938" y="214313"/>
          <a:ext cx="7858180" cy="6236336"/>
        </p:xfrm>
        <a:graphic>
          <a:graphicData uri="http://schemas.openxmlformats.org/drawingml/2006/table">
            <a:tbl>
              <a:tblPr/>
              <a:tblGrid>
                <a:gridCol w="3222981"/>
                <a:gridCol w="942636"/>
                <a:gridCol w="1335977"/>
                <a:gridCol w="1178293"/>
                <a:gridCol w="1178293"/>
              </a:tblGrid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ตัวชี้วัด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เป้าหมาย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  <a:defRPr/>
                      </a:pPr>
                      <a:r>
                        <a:rPr kumimoji="0" lang="th-TH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ปีงบ 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2554</a:t>
                      </a:r>
                      <a:endParaRPr kumimoji="0" lang="th-TH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uLnTx/>
                        <a:uFillTx/>
                        <a:latin typeface="Angsana New" pitchFamily="18" charset="-34"/>
                        <a:ea typeface="+mn-ea"/>
                        <a:cs typeface="Angsana New" pitchFamily="18" charset="-34"/>
                      </a:endParaRPr>
                    </a:p>
                    <a:p>
                      <a:endParaRPr lang="th-TH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ปีงบ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2554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ปีงบ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2555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9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7.ร้อยละของผู้ป่วย/ผู้ติดเชื้อ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HIV</a:t>
                      </a: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ที่มีข้อบ่งชี้ได้รับยาป้องกัน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CRYPTO</a:t>
                      </a: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90</a:t>
                      </a: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j-cs"/>
                        </a:rPr>
                        <a:t>100</a:t>
                      </a:r>
                      <a:endParaRPr lang="th-TH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j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100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8. ร้อยละของผู้ป่วย/ผู้ติดเชื้อ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HIV</a:t>
                      </a: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ได้รับการตรวจคัดกรอง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TB</a:t>
                      </a: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90</a:t>
                      </a: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j-cs"/>
                        </a:rPr>
                        <a:t>100</a:t>
                      </a:r>
                      <a:endParaRPr lang="th-TH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j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100</a:t>
                      </a: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9. ร้อยละของผู้ป่วย/ผู้ติดเชื้อ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HIV</a:t>
                      </a: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รายใหม่ ได้รับการตรวจ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VDRL</a:t>
                      </a: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100</a:t>
                      </a: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j-cs"/>
                        </a:rPr>
                        <a:t>100</a:t>
                      </a:r>
                      <a:endParaRPr lang="th-TH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j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100</a:t>
                      </a: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100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</a:tr>
              <a:tr h="1063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10. ร้อยละของผู้ป่วย/ผู้ติดเชื้อ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HIV</a:t>
                      </a: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เพศหญิงได้รับการตรวจคัดกรองมะเร็งปากมดลูก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70</a:t>
                      </a: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j-cs"/>
                        </a:rPr>
                        <a:t>75</a:t>
                      </a:r>
                      <a:endParaRPr lang="th-TH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j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100</a:t>
                      </a: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66.7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</a:tr>
              <a:tr h="1063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11. ร้อยละของผู้ป่วย/ผู้ติดเชื้อ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HIV</a:t>
                      </a: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ที่ได้รับข้อมูลคำแนะนำเรื่องการมีเพศสัมพันธ์อย่างปลอดภัย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100</a:t>
                      </a: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j-cs"/>
                        </a:rPr>
                        <a:t>53.18</a:t>
                      </a:r>
                      <a:endParaRPr lang="th-TH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j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100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47.4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</a:tr>
              <a:tr h="1063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12. ร้อยละหญิงคลอดที่ติดเชื้อ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HIV</a:t>
                      </a: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&lt;</a:t>
                      </a: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3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j-cs"/>
                        </a:rPr>
                        <a:t>100</a:t>
                      </a:r>
                      <a:endParaRPr lang="th-TH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j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0 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100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4290"/>
            <a:ext cx="8229600" cy="642942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5400" b="1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   </a:t>
            </a:r>
            <a:r>
              <a:rPr lang="th-TH" sz="5400" b="1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ปัจจุบัน</a:t>
            </a:r>
            <a:r>
              <a:rPr lang="th-TH" sz="5400" b="1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th-TH" sz="1200" dirty="0" smtClean="0">
              <a:solidFill>
                <a:srgbClr val="FFFF00"/>
              </a:solidFill>
            </a:endParaRPr>
          </a:p>
          <a:p>
            <a:pPr eaLnBrk="1" hangingPunct="1">
              <a:buNone/>
              <a:defRPr/>
            </a:pP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- ผู้ป่วย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ที่ </a:t>
            </a:r>
            <a:r>
              <a:rPr lang="en-US" sz="30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CD4</a:t>
            </a:r>
            <a:r>
              <a:rPr lang="en-US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 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น้อยกว่า </a:t>
            </a:r>
            <a:r>
              <a:rPr lang="en-US" sz="30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200</a:t>
            </a:r>
            <a:r>
              <a:rPr lang="en-US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 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มีจำนวน 3</a:t>
            </a:r>
            <a:r>
              <a:rPr lang="en-US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 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คน ได้รับยา </a:t>
            </a:r>
            <a:r>
              <a:rPr lang="en-US" sz="3000" dirty="0" err="1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Bactrim</a:t>
            </a:r>
            <a:r>
              <a:rPr lang="en-US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 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วันละ </a:t>
            </a:r>
            <a:r>
              <a:rPr lang="en-US" sz="30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2</a:t>
            </a:r>
            <a:r>
              <a:rPr lang="en-US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 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เม็ด ป้องกัน </a:t>
            </a:r>
            <a:r>
              <a:rPr lang="en-US" sz="30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PCP</a:t>
            </a:r>
            <a:endParaRPr lang="th-TH" sz="3000" dirty="0" smtClean="0">
              <a:solidFill>
                <a:schemeClr val="tx2">
                  <a:lumMod val="25000"/>
                </a:schemeClr>
              </a:solidFill>
              <a:cs typeface="+mj-cs"/>
            </a:endParaRPr>
          </a:p>
          <a:p>
            <a:pPr eaLnBrk="1" hangingPunct="1">
              <a:buNone/>
              <a:defRPr/>
            </a:pP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- ผู้ป่วย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ที่ </a:t>
            </a:r>
            <a:r>
              <a:rPr lang="en-US" sz="30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CD4</a:t>
            </a:r>
            <a:r>
              <a:rPr lang="en-US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 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น้อยกว่า </a:t>
            </a:r>
            <a:r>
              <a:rPr lang="en-US" sz="30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100</a:t>
            </a:r>
            <a:r>
              <a:rPr lang="en-US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 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มีจำนวน </a:t>
            </a:r>
            <a:r>
              <a:rPr lang="en-US" sz="30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1</a:t>
            </a:r>
            <a:r>
              <a:rPr lang="en-US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 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คน ได้รับยา </a:t>
            </a:r>
            <a:r>
              <a:rPr lang="en-US" sz="3000" dirty="0" err="1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Fluconazole</a:t>
            </a:r>
            <a:r>
              <a:rPr lang="en-US" sz="30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 200  mg. 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สัปดาห์ละ </a:t>
            </a:r>
            <a:r>
              <a:rPr lang="en-US" sz="30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2</a:t>
            </a:r>
            <a:r>
              <a:rPr lang="en-US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 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เม็ด ป้องกัน </a:t>
            </a:r>
            <a:r>
              <a:rPr lang="en-US" sz="30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Cryptococcus</a:t>
            </a:r>
            <a:r>
              <a:rPr lang="en-US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 </a:t>
            </a:r>
            <a:r>
              <a:rPr lang="en-US" sz="3000" dirty="0" err="1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maningitis</a:t>
            </a:r>
            <a:endParaRPr lang="en-US" sz="3000" dirty="0" smtClean="0">
              <a:solidFill>
                <a:schemeClr val="tx2">
                  <a:lumMod val="25000"/>
                </a:schemeClr>
              </a:solidFill>
              <a:cs typeface="+mj-cs"/>
            </a:endParaRPr>
          </a:p>
          <a:p>
            <a:pPr eaLnBrk="1" hangingPunct="1">
              <a:buNone/>
              <a:defRPr/>
            </a:pP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- มี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ผู้ป่วยรับเชื้อดื้อยา มา 1 คน ได้เปลี่ยนเป็นสูตรดื้อยา ปัจจุบัน </a:t>
            </a:r>
            <a:r>
              <a:rPr lang="en-US" sz="3000" b="1" dirty="0" smtClean="0">
                <a:solidFill>
                  <a:schemeClr val="tx2">
                    <a:lumMod val="25000"/>
                  </a:schemeClr>
                </a:solidFill>
                <a:latin typeface="Angsana New" pitchFamily="18" charset="-34"/>
                <a:cs typeface="+mj-cs"/>
              </a:rPr>
              <a:t>VL </a:t>
            </a:r>
            <a:r>
              <a:rPr lang="en-US" sz="3000" b="1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&lt;20</a:t>
            </a:r>
            <a:endParaRPr lang="en-US" sz="3000" dirty="0" smtClean="0">
              <a:solidFill>
                <a:schemeClr val="tx2">
                  <a:lumMod val="25000"/>
                </a:schemeClr>
              </a:solidFill>
              <a:latin typeface="Tahoma" pitchFamily="34" charset="0"/>
              <a:cs typeface="+mj-cs"/>
            </a:endParaRPr>
          </a:p>
          <a:p>
            <a:pPr eaLnBrk="1" hangingPunct="1">
              <a:buFontTx/>
              <a:buChar char="-"/>
              <a:defRPr/>
            </a:pPr>
            <a:endParaRPr lang="th-TH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z="5400" b="1" dirty="0" smtClean="0">
                <a:solidFill>
                  <a:schemeClr val="tx2">
                    <a:lumMod val="25000"/>
                  </a:schemeClr>
                </a:solidFill>
              </a:rPr>
              <a:t>การพัฒนาที่ทำต่อเนื่อง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2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latin typeface="Angsana New" pitchFamily="18" charset="-34"/>
                <a:cs typeface="+mj-cs"/>
              </a:rPr>
              <a:t>มีการวางแผนนัดทำ </a:t>
            </a:r>
            <a:r>
              <a:rPr lang="en-US" sz="4400" dirty="0" smtClean="0">
                <a:solidFill>
                  <a:schemeClr val="tx2">
                    <a:lumMod val="25000"/>
                  </a:schemeClr>
                </a:solidFill>
                <a:latin typeface="Angsana New" pitchFamily="18" charset="-34"/>
                <a:cs typeface="+mj-cs"/>
              </a:rPr>
              <a:t>pap  smear 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latin typeface="Angsana New" pitchFamily="18" charset="-34"/>
                <a:cs typeface="+mj-cs"/>
              </a:rPr>
              <a:t>ทุกปี</a:t>
            </a:r>
            <a:r>
              <a:rPr lang="en-US" sz="4400" dirty="0" smtClean="0">
                <a:solidFill>
                  <a:schemeClr val="tx2">
                    <a:lumMod val="25000"/>
                  </a:schemeClr>
                </a:solidFill>
                <a:latin typeface="Angsana New" pitchFamily="18" charset="-34"/>
                <a:cs typeface="+mj-cs"/>
              </a:rPr>
              <a:t> </a:t>
            </a:r>
            <a:endParaRPr lang="th-TH" sz="4400" dirty="0" smtClean="0">
              <a:solidFill>
                <a:schemeClr val="tx2">
                  <a:lumMod val="25000"/>
                </a:schemeClr>
              </a:solidFill>
              <a:latin typeface="Angsana New" pitchFamily="18" charset="-34"/>
              <a:cs typeface="+mj-cs"/>
            </a:endParaRPr>
          </a:p>
          <a:p>
            <a:pPr eaLnBrk="1" hangingPunct="1">
              <a:buClr>
                <a:schemeClr val="tx2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จัดตั้ง</a:t>
            </a:r>
            <a:r>
              <a:rPr lang="en-US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”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ศูนย์องค์รวม” เพื่อให้แกนผู้ติดเชื้อมีส่วนร่วมในการดูแลและติดตามสมาชิก ตั้งแต่ 2549 จนถึงปัจจุบัน</a:t>
            </a:r>
          </a:p>
          <a:p>
            <a:pPr eaLnBrk="1" hangingPunct="1">
              <a:buClr>
                <a:schemeClr val="tx2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ให้บริการตามมาตรฐานระบบ </a:t>
            </a:r>
            <a:r>
              <a:rPr lang="en-US" sz="30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HIVQUAL-T </a:t>
            </a:r>
            <a:endParaRPr lang="th-TH" sz="3000" dirty="0" smtClean="0">
              <a:solidFill>
                <a:schemeClr val="tx2">
                  <a:lumMod val="25000"/>
                </a:schemeClr>
              </a:solidFill>
              <a:cs typeface="+mj-cs"/>
            </a:endParaRPr>
          </a:p>
          <a:p>
            <a:pPr eaLnBrk="1" hangingPunct="1">
              <a:buClr>
                <a:schemeClr val="tx2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เก็บข้อมูลเพื่อลงโปรแกรม </a:t>
            </a:r>
            <a:r>
              <a:rPr lang="en-US" sz="30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HIVQUAL-T 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ทุกปี</a:t>
            </a:r>
          </a:p>
          <a:p>
            <a:pPr eaLnBrk="1" hangingPunct="1">
              <a:defRPr/>
            </a:pPr>
            <a:endParaRPr lang="th-TH" sz="4400" dirty="0" smtClean="0">
              <a:solidFill>
                <a:schemeClr val="tx2">
                  <a:lumMod val="25000"/>
                </a:schemeClr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765175"/>
          </a:xfrm>
        </p:spPr>
        <p:txBody>
          <a:bodyPr/>
          <a:lstStyle/>
          <a:p>
            <a:pPr eaLnBrk="1" hangingPunct="1">
              <a:defRPr/>
            </a:pPr>
            <a:r>
              <a:rPr lang="th-TH" b="1" dirty="0" smtClean="0">
                <a:solidFill>
                  <a:schemeClr val="tx2">
                    <a:lumMod val="25000"/>
                  </a:schemeClr>
                </a:solidFill>
              </a:rPr>
              <a:t>ความภาคภูมิใจ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h-TH" dirty="0" smtClean="0">
                <a:solidFill>
                  <a:schemeClr val="tx2">
                    <a:lumMod val="25000"/>
                  </a:schemeClr>
                </a:solidFill>
              </a:rPr>
              <a:t>รางวัลดีเด่นโครงการแลกเปลี่ยนเรียนรู้การดำเนินงานการป้องกันควบคุมโรคเอดส์ และวัณโรค โรคติดต่อทางเพศสัมพันธ์และโรคเรื้อน วันที่ 22 กรกฎาคม 2553 ของสำนักงานป้องกันควบคุมโรคที่ 2 สระบุรี</a:t>
            </a:r>
            <a:endParaRPr lang="en-US" dirty="0" smtClean="0">
              <a:solidFill>
                <a:schemeClr val="tx2">
                  <a:lumMod val="25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th-TH" dirty="0" smtClean="0">
              <a:solidFill>
                <a:srgbClr val="FFFF00"/>
              </a:solidFill>
            </a:endParaRPr>
          </a:p>
        </p:txBody>
      </p:sp>
      <p:pic>
        <p:nvPicPr>
          <p:cNvPr id="40966" name="Picture 6" descr="G:\รวมงานใหม่\รูปรับรางวัลงานวัณโรค2553\DSCF85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285992"/>
            <a:ext cx="5857916" cy="43934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14313" y="714375"/>
            <a:ext cx="8572500" cy="804863"/>
          </a:xfrm>
        </p:spPr>
        <p:txBody>
          <a:bodyPr/>
          <a:lstStyle/>
          <a:p>
            <a:pPr>
              <a:defRPr/>
            </a:pPr>
            <a:r>
              <a:rPr lang="th-TH" sz="3000" dirty="0" smtClean="0">
                <a:solidFill>
                  <a:schemeClr val="tx2">
                    <a:lumMod val="25000"/>
                  </a:schemeClr>
                </a:solidFill>
              </a:rPr>
              <a:t>ในงานประกวดสมนาวิชาการพัฒนาคุณภาพดูแลรักษาผู้ติดเชื้อ</a:t>
            </a:r>
            <a:r>
              <a:rPr lang="en-US" sz="3000" dirty="0" smtClean="0">
                <a:solidFill>
                  <a:schemeClr val="tx2">
                    <a:lumMod val="25000"/>
                  </a:schemeClr>
                </a:solidFill>
              </a:rPr>
              <a:t> HIV </a:t>
            </a:r>
            <a:r>
              <a:rPr lang="th-TH" sz="3000" dirty="0" smtClean="0">
                <a:solidFill>
                  <a:schemeClr val="tx2">
                    <a:lumMod val="25000"/>
                  </a:schemeClr>
                </a:solidFill>
              </a:rPr>
              <a:t>และผู้ป่วยเอดส์ ด้วยรูปแบบ</a:t>
            </a:r>
            <a:r>
              <a:rPr lang="en-US" sz="3000" dirty="0" smtClean="0">
                <a:solidFill>
                  <a:schemeClr val="tx2">
                    <a:lumMod val="25000"/>
                  </a:schemeClr>
                </a:solidFill>
              </a:rPr>
              <a:t> HIVQUAL – T </a:t>
            </a:r>
            <a:r>
              <a:rPr lang="th-TH" sz="3000" dirty="0" smtClean="0">
                <a:solidFill>
                  <a:schemeClr val="tx2">
                    <a:lumMod val="25000"/>
                  </a:schemeClr>
                </a:solidFill>
              </a:rPr>
              <a:t>ระดับประเทศครั้งที่ ๓  (</a:t>
            </a:r>
            <a:r>
              <a:rPr lang="en-US" sz="3000" dirty="0" smtClean="0">
                <a:solidFill>
                  <a:schemeClr val="tx2">
                    <a:lumMod val="25000"/>
                  </a:schemeClr>
                </a:solidFill>
              </a:rPr>
              <a:t>The </a:t>
            </a:r>
            <a:r>
              <a:rPr lang="th-TH" sz="3000" dirty="0" smtClean="0">
                <a:solidFill>
                  <a:schemeClr val="tx2">
                    <a:lumMod val="25000"/>
                  </a:schemeClr>
                </a:solidFill>
              </a:rPr>
              <a:t>๓ </a:t>
            </a:r>
            <a:r>
              <a:rPr lang="en-US" sz="30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3000" dirty="0" err="1" smtClean="0">
                <a:solidFill>
                  <a:schemeClr val="tx2">
                    <a:lumMod val="25000"/>
                  </a:schemeClr>
                </a:solidFill>
              </a:rPr>
              <a:t>Nationl</a:t>
            </a:r>
            <a:r>
              <a:rPr lang="en-US" sz="30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th-TH" sz="3000" dirty="0" smtClean="0">
                <a:solidFill>
                  <a:schemeClr val="tx2">
                    <a:lumMod val="25000"/>
                  </a:schemeClr>
                </a:solidFill>
              </a:rPr>
              <a:t> - </a:t>
            </a:r>
            <a:r>
              <a:rPr lang="en-US" sz="3000" dirty="0" smtClean="0">
                <a:solidFill>
                  <a:schemeClr val="tx2">
                    <a:lumMod val="25000"/>
                  </a:schemeClr>
                </a:solidFill>
              </a:rPr>
              <a:t> T </a:t>
            </a:r>
            <a:r>
              <a:rPr lang="th-TH" sz="30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3000" dirty="0" smtClean="0">
                <a:solidFill>
                  <a:schemeClr val="tx2">
                    <a:lumMod val="25000"/>
                  </a:schemeClr>
                </a:solidFill>
              </a:rPr>
              <a:t>Forum</a:t>
            </a:r>
            <a:r>
              <a:rPr lang="th-TH" sz="3000" dirty="0" smtClean="0">
                <a:solidFill>
                  <a:schemeClr val="tx2">
                    <a:lumMod val="25000"/>
                  </a:schemeClr>
                </a:solidFill>
              </a:rPr>
              <a:t>)  ระหว่างวันที่ ๘-๙ สิงหา 2554 ซึ่งผลงานหนังสั้นของโรงพยาบาลอินทร์บุรีที่ส่งเข้าประกวด ได้รับรางวัลดีเด่นระดับชาติ </a:t>
            </a:r>
            <a:endParaRPr lang="th-TH" sz="30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214313"/>
            <a:ext cx="5486400" cy="566737"/>
          </a:xfrm>
        </p:spPr>
        <p:txBody>
          <a:bodyPr/>
          <a:lstStyle/>
          <a:p>
            <a:pPr>
              <a:defRPr/>
            </a:pPr>
            <a:r>
              <a:rPr lang="th-TH" sz="4000" dirty="0" smtClean="0">
                <a:solidFill>
                  <a:schemeClr val="tx2">
                    <a:lumMod val="25000"/>
                  </a:schemeClr>
                </a:solidFill>
              </a:rPr>
              <a:t>รางวัลชนะเลิศดีเด่นระดับชาติ</a:t>
            </a:r>
            <a:endParaRPr lang="th-TH" sz="40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4" name="ตัวแทนเนื้อหา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/>
            </a:extLst>
          </a:blip>
          <a:srcRect l="12500" r="12500"/>
          <a:stretch>
            <a:fillRect/>
          </a:stretch>
        </p:blipFill>
        <p:spPr>
          <a:xfrm>
            <a:off x="1643042" y="2571744"/>
            <a:ext cx="5486400" cy="4114800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57250"/>
            <a:ext cx="8229600" cy="42814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th-TH" sz="13000" dirty="0" smtClean="0">
                <a:solidFill>
                  <a:schemeClr val="tx2">
                    <a:lumMod val="25000"/>
                  </a:schemeClr>
                </a:solidFill>
              </a:rPr>
              <a:t>ขอบคุณค่ะ/ ครับ</a:t>
            </a:r>
          </a:p>
        </p:txBody>
      </p:sp>
      <p:sp>
        <p:nvSpPr>
          <p:cNvPr id="52227" name="AutoShape 4" descr="data:image/jpeg;base64,/9j/4AAQSkZJRgABAQAAAQABAAD/2wCEAAkGBhQSEBUUExQWFRUUGBcVFhgXGBUXFxgUFRQVFBcYGBUaHCYeFxokGRUYIC8gJCcpLSwsFR4xNTAqNSYrLCkBCQoKDgwOGg8PGi0kHyQsLCwsLC4sLCwpLCwsLCwpLCwsKSwpLC0pLCksKSksLCwsLCksLCkpLCwsKSwsLCksLP/AABEIAOEA4QMBIgACEQEDEQH/xAAcAAABBQEBAQAAAAAAAAAAAAAAAgMEBQYHAQj/xABHEAACAQIEBAMEBwYEBAQHAAABAgMAEQQSITEFE0FRBiJhMnGBkQcUI0JSgqEzYnKSscEVJKLwFkNT0TRzwuEXNWOTsrPi/8QAGgEAAgMBAQAAAAAAAAAAAAAAAAECAwQFBv/EAC4RAAICAgECAwcEAwEAAAAAAAABAhEDIRIEMRMiQQVRYXGRscEygdHhFKHwQv/aAAwDAQACEQMRAD8A7EetrXo91r9aCe1r0E9t+tVFge63rR7rb60X7fGi/bvrQAD0tvrQPS1utAPbvrQD2260AA9LWoHwtQD2tagdxtagDz5ZbV78rWqL/jEGbLz4b29nmR3+V6nAddLWoARbva1ele9rUu3ypWX5U6FY0V77dK9y97elOZa9y96KCxrJ3tvpXmTvb0p7LXmXvRQWNZe9r9K8y97Xp7LXmX50UFjPyvaj5XtVVx/jphZIoo+biZQxRScqKi2DSSv91ASBpqToKpca+MwlpvrC4pm1lhKrGg7DDsNUI2sxIbrY1Rkz48bqTonGMpaSNf8AK9qD6WvULg/FkxUCzRHRh94WZWBysrDowYEEVNJ7b1cRA9bWv1oPpa/Wg9bb0X7fGgA91t9aB6W31ov2760A9u+tAAPS1utA9LWoB7bdaAe21ACLr6UUcxfSigBZPQb0E9t6L9L60E30oAL32+NF77d9aCb7aWovfboaAAG+3xoBvtQNdu9N4tvJ7YjuQATbcnQD1NA1t0Ny45VvvoD03P8Aauf+OuZMFJ5jRqCWRcwhAH3mC+0d/aJGm1atuIrCwzsGZ7qgY7ne9vdWG8VeKMTHMY4pFRbAgoq5hfcEm/6AVDI/L3NyxRinqzKS4EEfsTb0ha3zy2p/gPiufAveBy0YPngYkxsOtgf2beo+N6TP4gxbe1iZT+b/ANqrsXipH9ts/qwBb4MLN+tZccpp7r6/0RcU1v7f2fRHAuMx4vDpPEfJIL2O6kGzK3qCCD7qn2riP0c+P1wCvDOrNE75w6amMlQpvHuQbA6G++hrtGA4hHPGskTrIjC6spuD/wC/p0remmYZJpj1qLUq1FqZETai1KtRQAm1VvH+Ox4SEyyXOoVFXV5JG9lFHc/oASdqtDXMPEfEUx3ELJNaLCq0d0Rpnad7cwxxoDeygJnbQEtYGoyairY0VeP4jiMROZ5JOWxTlhISQFjzZ8pf2nN920HYWqrxETa2llv6yOfnc61rk4Vh1H/g8TOfxTsqg/kMihf5RTOJgitb/DIwPTkA/MPf9aySyJu/Cb+NL8lsU/SVfuUnhTxw+APKmAfDu7MXA+0jZzdmNvbW+pFrjpe1q68jhlBQgggEEaggi4IPUEf1rj/EuFYdwRycRhz3W8qfFMzae4rWr+i7jSmA4JpFaWAnl2+/AxJXKDrdTdSpFwLVfCal6NfNClBx3dm1PUDei99vjS2F6QdfS1TIhe+3fWi99u+tF77dDRe+3Q0AAN9qAb6g6UA32oBvrQAnmr/sUUc8evyooGKOumvvoOumotQddNffQddNRQIN+4tRv3FjRv3FqWov3FqAIHGuMx4WBppSQqdB7TsdFRR1YnQVx7jPHJ8XMJpmK5TeKNScsXu7v3fftYaVdePuMHEYwoP2WFORR0M5AMj/AJQQg/NWbSFpHVI1Z3bRVUXY9/cB1J0HWs2XI2+MTTigkuUhrFYpnbM7Fj3Ykn5mojvXQeFfRSzANipSt/8Alw209GlYG5/hHxqD4w8PcMwSBT9YaVwSiJLdiB95swKquh1I6GwNjUVjZJ5UYdmppnrU+C/AD4yPnys0UBJEYFjJIAbXuRlVel7akGwFWnjT6OYIcI0uH5gaIZ2u5bMg9rfQEDUW7EddJcadMXiJ9jnr61beEvGEvD5syXaNj9rFfRx+JeiuOh67GofDuAyzBxH55EUScvYvEwBDx9G0YXXQ+YWvsK5z02I0I223FuhqauLIupI+oeF8SjxEKTRNmjkAZT6eo6EbEdCDUq1ce+hPxEVlkwbHyuDNF6OLcxR7wQ35W712KtKdoytU6PKh8W4rHhoWllbKi76XJJNgqgasxJAAG5NTaxeNxH1nHsx1hwJCIOj4xluznvy0YAdmdu1MQh8FLjPPjbpEdUwisQMvQ4l11kb9wHKPWrKKNUQJGqoo2VAFUe5RpUR8Y7ycqEBpLBmLX5cSm9me2pJsbINTY6gC9S08Ogj7WaaQ+kjQoP4UhK2HvLH1qLkojSsYmaoUrVOxHh4gfYzSofwyM08Z/iWQlh+VlNVseExEjFOWISvtyNaRPTkDTmX3u9guxDHSkskR8WR5kv0vVJxThaPqVuRqDsynurDzA+6tj/w3HbzPO57maRf9MZVR8BUHHeHXAvFIzW/5cxLqfQS/tEPrdh6VHxokvDZW+HvGsmHZYsW5khJCrO3txkmwEx++nTPuOtxrXRGF65Ji4QbgqQDdHRgLq1vMjDbYg3GhBBGhrW/RzxYvC+FdiXwxXITu2He/LuepUhkP8Iqxr1IGqOvcWNG/cWNOMt/Sm9+4tUCQDXuKAb660DXuLUDXXUUAJ5w7Gijm+hooAURfTX30HXTWgi+nSi19KAFBb96XfqemvyrwC9LePMCD1uPmLU0JnAlnvGJG3cNMx9ZGaQ/1rqfg7w8uDw/MlyrNIA0rMQMgOqxAnYL17tc9rc98McO5kuEjYffSNx/5LMXB/wDtEfGuiYzwlHipmkxn24zHlRXYQxp0OQWzyHcsb72GgrJj9W/eacr7RXuL4ThlzKwYHYqQR8xpXHPFOHZjjMQ3tyYk4OP92KJSz294VF9xfvXQYfB0UEglwX+XNxzI1LGGVL+YNHchWtcqwsQR1F6r/pJ4dmwmdB+zfmG2mjKyMx9bspJ7A1ZdMqSNXBg1hjSJRZY1VB7lUCqHxtif8q8SDPLODDEg3Z3FifRVW7E7ACr+LFiVElXVZEVx7mANM4tWKnJlz2IUte1yNL21y3te3aoS7ko9jnqcPXC8UwMYZRkwwSRrhQ1lxAJuehNgPcKR9J/hRShxcQsy25oH3kOmf+IaXPUe6rbhf0eRl5ZMdbFSyHTPchUG2UaWJ30Fl0A7mdD4VEKvFGx+rSoymFyWyMwy3iY6hSCbqdLgEdaG92TijlHgbFmPieEYG32yqfdJeM/o1fS1fNXgXBF+KYVNyswY+6K7t/8AjX0rWqHYz5O41ipwiM7bIpY+5QSf6Vz3hE/LwETv7UivipP45i0x/RrfCtb40my8OxbDcYeb9Y2H96xvH7LhzEL3MSwoACWZjHlVVUaknsKmQNRwGFcPhA8rBSw587MbAM4DG5OwVbIPRBVT/wDFTAFrZ5Al7CUxSCH+e23rarniHCFxKxLMCUQq7RGxV3CjKslvaCtrl2JAve1T2VSuWwK2tlsCtu1trelZm0WJHiyBgGUgggEEEEEHUEEbikGonCeEphkZIyRHmLIh2jDalE/czXIHTMQNKlE1WyxEDi/GIsNGZJ3CINLnck7BQNWPoKpeHeP8JNIIwzxs+iCWNow57KToT6aVbzcHR8QJ387IuWIMAVj1JZlH420GbcBQB1pfEeHxzxmOZA6sNVb+o6g+o1FLRNWZrxfhMrpKPv8A2T+tgzxn3gh19z+lV3hbE8vieHPSZZIG9brzU/1Rn+arbxThzHhIwS8gjeMu5F2yIGu72+Fz63rN4R7YnCMOmJg+TMUP6NWnC7iU5V5jsTLemmW/wp8imyt6kytDQ17i1A111HpXpHfpXgF9aRITzT+E0Ucw/h/WigBRF9DtSgt96SR32pwDvtQAsDvVVx/jbQ8uKJBJiJiwiQnKoCAF5JG+7GoIvbUkgDerYCsnxiVl4k5X2/qDckb3dZ2LgDqb8q491NulYkrZmVwj4HiMTzNG/OeaYEAxRCZ4pMya5ii3IIY39o6aVmfHnjSfFySRxMY4IcqsEcHPI2mrobOL3sAbWUnetPxLC4cGKS4BWODERSE5ZJZjMOc7Se1I4XL5L6cw6aCzHif6PnWafllnixBRmc5S8M8ROV3AAzREMwYjVc1yDaqo0tljszOP8Ny8Nw2DxkWKcHEAMwTTLmQSCwvaQBdCCNT7667wid58MpnQB2BVx9xt1zLfdHXzD0a1cywHh+GXDNDip1jkWRRFIJ+ZDyCRzEjF8ik2J1tqVPQiuqxSBVAUeUABf4QLD9KWVocIsg8C4Q2FDRK4bD6tEjX5kRJuUV/vR6ki+o2uelZ9IPGJsPhSYSUvfNLa+RRZQF6cxmYAdgGPSpZ8ZYbncnmDPn5fXLzL2yZtr307X0pXifAJicJLE7BAy3zm1kZSGVje2gIF/S9V3vZZx1o5PxDwfIvDIuInEM0kklipJJALOoIkJuWulyPX0q+8FeN5hmw2IIkYBHid5FTyNl0ZmuX0ZSLAtqR00h8a4KjNFDhpVWFY1MjvMzo05HneGInVztYWvcbdbSHws0EeIxT5oTyTHFHmW6wpEI15rC4zGwYgGw1+FuRxaorgnZA8C4CZJXx0AjbzSLGkoIzxs2pDg/ZsfZBII9quy8C40mKgWVAVvdWVtGR0JV0YfiDAiua8P4ZFEP8AL2sk8cULLbzq2QzRlh+0RRzDc3tl38ta3weSDjyvsjEHL25i4eESW/ODf1vTxSbbQssVV+oz4g4hNjlxGFwqxiIB4JZ5CxBkK2ZIUXVit9WJAB011qHwSJzxBuegVosPeMg5kYsyxu6EgG+UWIIuucjW4Ji8A8+EwUNyEkgaeWxKmQ3QspYagNJOS1jqFt1NHCcEoxkE8YEavJNAsaCymMRzAu/dy0IOlrCwNzrSc23QlDVlH9JPiSWSeTCxu0cOHQPiGQ2Z2fLkjB7XdRb1JNwtqRhvBuI4fgE4jBiG5oVJZITrE0T5fIdbkgMLk+traUeJ+DNzuJ2BLOMLik6loY8yygd8p1t6D0qBH4smxHDpMM08KRwRowDX506q3kiQ3sSLLqBc+UdSanCqFK7OscN4gs8Mcq+zIiuPQML2PqNvhTxNVHhPANBgYIn0ZYxmB6MxLkfDNb4UYXxPh5ZBGj3LXC6eViLnyn3Akd7aXrMy5IgeOuPvhsOqw2507iKMnZSd3+Fx8WFYvxr9HzYEQznFSu0jhJJGJDJKQWEikG5Tym4Oo71f/Sdw5pBhpAwRUlyO59mMSlAsjHoFZd/UVmvF3iPEY6VcIXil5bmNGgBySyEZeZck7AtoNB5t9Kvx1xsrnfI13gfj8mIgkjxH7fDPypD+LezH10IPe1+tUWG4TK0p5IVUw+ILRtJmKnkykqoVdSo0W9xtYXq14BheXiOIzr7JkVFPRmgi859fPp7waicE4EgyRt5mkiEqSi6yqbrnGYHoZFI6bgg9aHLi3Rco8krN34c8SmdnhmQRzxgOQpzI8ZNhJGxsStxYgi4Pvq7Ze9c/4NMWxXD3Ns7fWontsyrE2b3DmRKbetdCIrTB8o2zPNKMqQyy336UgDqd6dI7/Cmrd96YkJzN2/Wii7dh86KAFj1tanQO+1Nr62tTo9aaExVU3ivg4li5isY5sPmlikUXIIU5lKn20ZRYr194FXQr0i+9SEcOwUz4o4iV8O+Jm+rLIhXllYeYrtdUkcEWsFGW5Fid216wuJWaNZFsyTIrjqCrqDb10NYN+AYvhOOWaCF8RhtUtGMz8hmzctk3zIbZWFwQLG1aJ78OuHVjgHJdHAJOEZzmZJFGvJLEkMPYuQdLGqHB8S3muRcNFcW6bW6W7W7VCwmOjZjF7Ei6ctgFbKNAyDZ0I2K3HTQ6VNjkDKHRg6NqrKQykejDQ1F4osBT/McvIP8AqZbAnsW2Puqj5l6b9BZ4ZHty13zewvtXzZtt76371AxPElaVYYk592tMQVyQpvmckEFr2sm/WozYfAZAxeMoSQuaZjHcbgKz5dPdV1hlQIojChLeUJYLY/hy6W91A7Z6YgQQdQdCDqCPUHeqTxfPbDlMpdpWjhVFtmYySKCqgkC+UNvpprVhxTjEWHQvK6oPU7nsBux9BrVfBBMA3EJ4JG5Kk4XCgXlLP5DLIo9lyDYLrkXMdzanCDkxTnxRi8PjJYOJNh8OrYQTSRxMjhH5RmCnOiKxQML5hrpmIOlgOycH4RHhoEhjByp1JuzMSWZmbqzMSSe5rn/gjwZiJMX9exqlGzNKEa2ZpmBAYrrkRFNlU6mwJtaunVrjGjJN2c5x2C/w+UcxW+rK0jwTKCREJrl4ZgLkIGa6ttooNiureAlT6xh2inSSI4gsEXKxVpY5h5XDeyXcnKQdW3tpXSSKzXiXwhHJGZMPDEmKjZZonCIpMkbBwrOBezWKn+KoPFbtElk1TJBQXBsLgEA21ANiQD0BsPkKrIfC2ESXmrh4hJe4YKNG7gbA+oFSOGcWTER8xLjUq6No8Ug9qN1+6wPz3FSr1mba0aEk9jSY5TI0V/OoDEEWurfeX8QvcEjY6GhcHGMto0GX2bKoym1vLpp8KZ4hgo5QM4N1N1ZSVdTsSrqQV/v1vURuFXFnnxDL+HOq3HYsiK5/mpWiVExMRHNzEFnCkxuCLoTYFl10awNiOh03qLw7w5hsOxaGCONjpdRrbsCdh6CpuHhVECooVVFgoFgB6Cl3pWOiDxXKmHksAqhJDoAB7DE6e8k/Gs/gMXDAqviMQnM5SRoq2DKMqkhI1LOzkgXOvsjQVYcec4hhgojeSYWkI/5WHJ+0kbsSt1UdS3pWw4fwDD4f9jBFEdroiKfiQLmrceLkrZXkycXSM74R4IxkXESRtCkcZhwsT/tAjEF5ZR0d8qi24A11JrXEUo0k1qSSVIyt27G2HemmG17X6U81NN62vSY0N+b0oos3pRSGOKe+1PCmlPXpTopoTFClUkUoVIie1iFxacRxYWQk4ZC3JhAJWdojleea2nJDjIinRmBOttL7xlj2hwGIkU2YRsFPZm8in4FgfhVb4NwqQYNXNlDqGLEgBYUXLCCTsojAPvdj1NDYj3inC0+txJATh2cPLM8RC5kWyKGjIMbEu4NypNoz3rMvE8rxO95TKW5VgIyY8xWMKRpEWUNLJIPMFUKN6c4p4xVJppXUrG8SxRypndMw+sMDmKKDqwPlva3UXI0GGwKzYCOMGwMSqrAXIUoFbKdwShK3H4qoyPZbjvZjcHgY2x06o+HdskWRVknjzueYJFin5h+0+zW5OYNlGgsal8NDjLy5JI4pJTG9kQEsyZ42ykFI5M2aKTKLF1BtrVz/AIasmLxkNgqth8KqWGiFTiMjKBsVIBFtstO+LJUhwuZiFCSROSBbzfWI2ZrDqSWOnc1W2tE6dMhcD4dGVkEiiSRXeKR5POzroy3LXsDG63UWF76VZ+GeLcqb6qWLRMWWAvfPHJGMzYdydSMhDxsd0uLmwrO8C8QK00jleXFNyyryEpchWTy3XKSbLpm6jepnixOWgxK6NGyE+rQtzYyfWwlj90xHar4umY4t8tnR6K8Br2rSwKj4/HJDE8srBUjUszHYKNTUisX42xufEwYYDOFtiHQ6CSTOI8LE37plvI3pCaAPOHeH5cVM2OcthGkULFGgUMYxqr4oEESOfwH2QbXvqJeIjxMIJeJJVAJLxOENgLktHKQF07OavuGYNoo7PI0jklndr6ud8q7IvQKNh3Nya/xXJeAR/wDWkihP8MkgDj4oGHxqE4prZOMmnoyU/EZZQGzmFcgkKlxCscTm0bTygM2dyDliS3qaq8PxKZpZI2xICxFQhb6zAH5gzjNMV0I0UZ999a1XFsDy5RMgDs7qI0e+UYlwkKyG33UiRiOvme1ri1UqTRTY5y/OyCFpkdECyx/V7uFAHkIW9hcg2sb3vWelRbbsewXGJVYRtHJKWYxqPslkSZVzmKUkqhuvmWRfaHS+9xHwjFS/tGXDp1CHmTEfxkZI/gG99Vc3CBDhZXVixXLLGd7Jh2aSDf7wTKhPUKK26yXAI66/Op44RYTnJGQ4TB/hc5jfzYfFSeTEHWVZ29mLEP8AfB2Rz/CehraVmPF+BzQuzFmiKFMRHckGG9zIg+7LH7YI3CkfhIl+DeJtNhF5hzSxM8EpH3pIWyFvzAK/5q0FBdmvDSjSTSYCDTTeu9Omm2PSosaGcrdx8qKMh/F+lFIkOqetOimV7/pTy00JixShSBShUiJTeNeHNPw/Exp7TRPlt+JRmUfNRVLwVI8RhcIxN4xFG4TTIzCNQucfeyEGw2vr0FbSsJxXBScO5kiJzMHdpSFKiTDFjmcBWIEkRYlgAQy3IAIpSRGV1osPEDsDFKql+S+coNSyMjxPlHVgr3A62I61V8G4uIo8iBpoBflPFZ2VOiSR3DBlHluAbgC9jcU63HbjVJ79uTLfX8tv1qsxfA/rTXaARKTd3JAmkH4fIbKD1LEm2lhvWOeNuXJMeLNw1JDuB8Qj67JLkkMc6rDFZCXMmGzs4KbgHmNb/wApqd4zxYlkZ0ZFRs0cbZedNMAQgEYJyqpObXW4GgAJqVi+DI8PKKDJawAsuW22W3skdCNqqsHgGwx80Oc7c6MZnYf/AFFJz375SwPYbVHJic9J0v8AZKPVV6FtwbBFcMscgDXBzjdSXZnZbHQrdiPhVf4gwH+R+roS3NnggjzG5AaW5F9yFTNrvZafn43HHGWcyBVte0Mt9SFA8yqNyBv1q94LwaR5UnnTlrEG5EJIZlZxZpZWHl5hXyhQSFBOpJ00wiZ4W3yZpQK9ooq8uCsIhzcflB/5cMUg+CtGv6zyGt3WO41h+TxaDEfcxML4Rj0EqsJobn96zKPW1A0TuJ4l8UXhhVeWjZZJZC+XOp1SNUZWkIOjHMqg6am4GTxkGJjka0qvBhZMPJIjc24uxJeMvI5AUakXsRm0uNd+kgy6WHu01Op/U3+NZnikDpKZo0EmZeXNEbfaRi9rX0zDM2h0IYg20IpzOSg3FWyUe5erJeqnh3/i8Yb7thxbtbDL/wBz8qz58RpEMqSldlWKaKbmgnRUDKQZOw0JP4jXoWbD/wCZkyJ9Y82JzB2WArpF7BuFCeRjqAQCdNaywlcWzRJJNF54pmthJVGrOpjQd3k+zUfzMKpeDYbE4lpRNMjSROFsROIrZFcBAkyBQL2vlJ0vc0nE8TV2BjY4mVb5AiskMbEFc7OxN2AJ1vpc2W+tXXhjhxhWxOZ2Jkkba7HfToNgB2AqWCUpStfp+7DJx4/EssJxQuWimQJKoBZb5keNjlzxtYZl6EEAg6Eagmo+iw2jxa3vkxGT4xwxR/PyCrfieNSNS7EAKCzE9EHmbXt5f0qN9G/DWiwIdwVfEySYlgdxzWugPrkC1tMxqTSTSjSTQxCCabY9KcNNMbaa1FkkN5D+KivOUfxGikMcXTXX3U6KZGmtOimhMcFKFIpdSIjOOxqQxtLKwREBZmOwArmHEOMT49xK4CYZGDRYd72lANxJPYg32IXZdLg9ZvjTiX1vF/Vgf8vhSrTdpMQRmSM91QWYjuR2qFiJr6DQd/8AsKtjG+5swYFJcpE+XxBLbSCNT3aR3HwUIup7307GvP8AjZPMohkLpbMM8eQEjMBn9rb9y+tZ+fiRbyRea2hY6ovqT94/uj42qBBGEXEEXNibk7kiJSSfW5NHhRLP8PE2tFnH4/nVoDIkbJIAzBQUY5raBiSBlzDoL9avB4vEgtDGQ5VW+1KWCsAwbIjFpBY9CBfQkVhuIR2hw7fgMQ+Byj+oWp2AjIhAdebGGe1h54yJGXy21K6dNR6jZPHGyMulx8uxqMVxIyIyNh4SGBU5pJGQg6G8eQEj0zD30/4P47Nh54sLLIZoZQUid7cyORVLBC33kZVNr6ggC5rO4ZVf9nO9u2ZWt6HOpYe40ubhLtYiaQSIQ8TFlski+y2VVAPx6E0/DSWhvpoKL4o7LRVL4R4/9bwyyMMsikxzKPuzJowHodGHowq6qs54GuX/AEgccbEzNhUNoYCvMI0MmIFnVQw1VU8pNtSxA6V02V8qknYAn5a1wfCYu8YkY6yXmY92mcv/AOoCs/UTcY0vU6Xs3p45svm7JWX3DvpClQBZ4+bbTmIwSQ/xKRlY+oy+6n8R9I6dIJCT1ZksPU5czH4Cs1IovvaoeMlVVJvWSPUT7Hdy+yunpy2v3N/wrjuAd1lnxsbSL7CMrwxx3FjlWQXZrXGcm/a1XuL8U4BlIOJw1rWP2ke22164NNc6kWvc/DYf0NR2h87DtYfoK1rJfdHBl0m9PR0/F+KcNhdMPiFxCdIrSkr6JPlIy+jXt0IFeRfSSttIJQe2eMD53/tXOeHJcDNoT7J6G2m/fSrqHD6aVVkzuLpHQ6T2bDMrk2WPG/EUuLGRhy4ifMiElm6+ZyNfcAB3vXTPAPiVsRG0UzZpoMvmsBzYnB5cluh0KsO6nvXJiAupP+9q03gTFFOIwD/qJNC3uy85fk0bfzGoYc0nOn6l3tH2fix4OWNbX5OumkmlGkmt55kQTTbaaa04aabTSoskhvk+p+dFHJHr86KQxVuvWnBTZHUb0pfTegB8Uzj8YIYZJTtGjOfcilv7U4Kq/F6E8PxYG5w83/6mqSInN+BoRh1ZtZJbzSHqXlOc7+8D4U3jcMrNdwTpsWYr8VvY/GpGEnvDGVF7ohsO2QdelQJceCSEHNf932F/ifYe4XPpWtUkduKSikx3E4pY49VHZFUAEk7BR3quhzfVZi1sx5xNtr3ZbD0GW3wp5cOQ2eQ3fvsqjqFHT1O5/Sm98Cx/Ehb+cs396GD/AAxXEcOWwxUC5Ci38SgMP1WpWBlypJoTlkl06+0Xt7/NUgx7+lv0qNCbSSj95W/miT+4NOtkmvMmeYoAlJcgkUgN7ILgGzKync26r8uxsMJOHF0cMPn8x0NVkWIEN1f9kSSrf9Mk3Kt2W5uD0vY9KclwCP5sqtfZhv8AzDf50kJI1ngCcpjsTH0liin/ADqzQsfiMnyroVco8Fw5eKQ8sEEwzGXUnyXjyXuT9/b411eqJdzj51WRkTiswSCVm2WN2PuCEmuCYRA2HiF7HlR7HXRRYj3EfpXaPHbkcMxZG/Ik+RQg/pXFliGoBylGZRpcZGOcAjqNf0rD1T7HW9j/AK5avVCpBKdLofUqf6BqrsRh3U5mKt23sPy9/UmpUkkq9UPxb+lj/WoTs0kiqze0wFlFtL+bX3XrLE7XUSio+v1EtCSwHWwB99hf/UTTPLu8p/ff9GI/tVxhIM0gPcg/zNeoOAizKT+JnPzLGpKWmZ/8d84x+D/H8kTCMQrLoQDfKenS4I1G1WGGje3tr6Ahjb8wIqvWMc5lJIJvYjv7X9G/SpkTuBcZWB94/wB/KpT2R6by971a0yS0LNozLbqADr13NXnhTFAcSwdzvKw6bmCUf1as6cU56KvrfMfgDYVM4I1sbhQL+WeA+uZ5kvf1y3/mqOJPmrJ9bNPBJRvfv+p9B0k16aQTXSZ5ISdKat0G1LOm1IA7bVEkhPJX/Zoo5S+nzooAUfS16B6Wv1oPpa9B9LX60AOqe1Vfi52HD8WYxduRLYDe/Lb9asVPa3rTg17etNCZxxMLE0cd7unLQKMxKWCjXJexPvFPh9LKLAfAD3AV7xTho4fiWgfTDykvhnPsi+rQk9GUnTuLVU47iUTMVOJQLewSO5cnaxZbnfotq1KSqzr48kOKYjieKz5kU6KDzD2AFyt/xHb0B91TJ4cuEC/uwr+qL/emMVwib6vIyx8mFEY5pRlYi2yxbi9/aa3xqRxbHxGBgH0GTVQ+yuh0YC17DeoPLHewlNO/kT58QiXzsq3/ABMF/qaqRxFBirKysHjU+Ug+ZC4INtjlP+k1b4SRV/YYTT8chCM3qbhnP5rGoPHg8kkXMjVNJACj5jpkcEeVSCCu+u9ZsfUZsk0njaj72/wSb7bJT2YVCXhiAm11v1RmTX1CkA/Ko0OJkW2mcHZ1K2I7lSdPhep2FgmxEq4eD9q4uWt5YY9jK/8A6R1Nb21VssnKKjykan6KsJ9pjJACyl441diWYtGh5ihjuoLD4lq6HUHgnB48LAkEQskYsL7k7lmPViSST3NTqzM4M5cpNjONwqyxvG4usisjDurAqf0NfPfFMFJhpmie3MjtG17gOo/ZyD0Ya39WHSvoqsP9KXAo5oI3AAxHNihiboedIFZX/EliWtuCLiqcuNTRp6XqHgnfvON4jFv2HzP/AGr3hCEyMx+6jfNrIPd7R+VJ4lhmikMcgKOpsQ2h/wD6HYjepnC4SsbEggswGoINlXNse5cfKsM/LB0d/G/Gyxt2WeAHnv2t+gqu4KPsl9c39Wq04Ut2I/3rpVJwviCJGoY6rcEWbufSqkm4uv8Au50smSMM6cnWn90R8agE+uxAP+m1/mtLQMNrH42+Nuh92npVnwrh8eNxUcYzEZZA7KG8n2bMjXtbR+h3vaovF+EzYR8sy2H3XHsMO4b+x1FX74o5TyQ8aSv1tNfEbaUjoo7m5P8AatL9F3A2xONEzD7PDHOx6GYqQiD+EHN8F71mMPgpJ0kZAckKNI7DYKguQDsXtew6b19CcD4XFhsOkUCgRqAR1LX1LMfvMdyauwwXcwdd1LfkTJxpsnt8aUT2ptm7W9a0HJEn0tbrXgHa1qB6Wt1oHpa1IkIyr6UUeT0opAL91r0H0tfrQT0G9B123pgF+1t9aWrX2760i99u+tAbt31oAMXgo5kySIkiE6q6hlJHoRa9UHjThscfDJuTGiCIJKAiqoHJlSXYDsprRq19qZ4jgxPBJEdpUeM/nUr/AHpkTH+M3/yj5d3aNQbX9qZLG3XSsrjcNPNEynEOM1iPLGBcEMLgKDa4HWtbwqJMXgYOaocFFVwdftYTy326h0Jr3/gvCdIF+bf96yw8OP6o20dKE9fP4nMODYNvr8Mc4ZmLkMrszBlMchLC+hXQH39q6FL4MgfUIUIvlZXcZSeqqSVvpbba4qj4RwuFZsLMoXNLicdEPMSQqZhGApPlsEP84vuK6CBUs03yTWiuEk7ZzjivhOfDRTSLLGY0R5LFGzAgFvKL5QSdxe1ze3SupeFfDseDw4VB53AeVzq7yEalj+gGwG1Z/wASpnjig64meGH8gcTSn4Rxn51uKvxylKNyZnzzbdCqK8ovVhnPazfjY2TDP0TGYYn3M5j1+LitHeq7xFwn61hZYb5TIpCt+FxZkb4OFPwoGR3w4PQXG1+h/tWE414LnkleTMhDMzDzMpsx0BGQjQAC9/u1qPDviBcXEGuOaLiVAQSsikq5W3tIWBIYaEfGrM1z5wvTN+DNPE+UHs5ZP4cxEDR2ClpZFiW0mmdgzLclNB5bX7kVY8F+jYwSzYrHRwtDHFJIIy3Nu9s5J8oFgFP81W/i7GRxiLOwXLicO+p1CRzKztbfKq3JPSrz6QOIoOF4giRftomSKxvzGkXyqlvbJB0Aq7BCKVj6rqsuXyzevkit8IcP5eBw6kW+zQkDTzMM5/Vqt3gUi1q8wUqtGpjIZLCxUgrt3GlOWqh9xIpvEkSpgcUeggmAHS7Rso095FavAxlYkXqqIp94UA/0rH8SxKYnExYJHUksJsRqDaGBlfl76uzhLqNQoJNr1tGa+3xrTiVRM2V3IGbt31pu99rb60Fr7d9aL32761YQAHta3WgHta1AN9tutAN9RtQAjOvpRXvNX/YooAUT0G9BN9txQddP1oOum1AATfbpRe+3Q0Xv6Wovf0saAAN2qNxdXfDTCIkOYpFToc5Rgtj01tTPFuOQ4dQ0r5cxyqoBZ3b8KRqCzH3CqXHcWxOKUxwwyYZHurTTZA4Q6HlwKS2e2xbKBe9K67jqyr8KSkYcNhjDJC4Q8okxPDII1R1vZgxJUE3C63Ouard+NTqDZIU09ppWkt65EQX+LD30p/C2HIQCPJy0WNWRmR8iDKoLqQW0HX1oTwThyfOJJPSSSV1+KsxB+IrnVlvTVfLf3NMeKXms574fwkIxpKyldU5EzopjlmhuZ00tvnS+U303NdBGOlA1iib1XEWB+DRAj9apIfDkf+J4lWUNHy4isZAyK0txIQuyk8hNu1Wy+EIehlA7CaYAfDPpTmsiflf1X8Eo09vRnvE0zyzQgtGJS8SYaJMzsshnjd5eaQtjlWxstrC19der3rHyeEITCyRjlOxV1lHmkWWNg8b5mJLWYXsTqLjrUmLxPPCLYvCSaby4YCaIj8XLB5qd7FTbua2YLS8z2Zs1Xo0969vUPhvFIp4xLC6yI2zL3G4PUEdQdRUq9aCkVemcXAJI2QkgOrKSNCAwI0PQ60svbUnSs1L42WS4wcMmJOoEgHLw9721newYD9wN6UNhVlRgMSRG2HmwiTjBuMOHjEd7LGjI4jYgoSjKfKx1vtXks0NrDDYz+HNicv6S5ateD4BoY2zsHlldppnAsplewIUHUIqqqi+tlqblHaublhyepNfJmuEaWzIGGazDDYVYSQbtIVUt2DEFnf3NpUfAPkh4UcN55kTEZklFlVSQJ75b8tllARbA6Ejats21YXwr/wDMJ7+z9vyu2X623Mt+enigoRkvf8SeTzUi9nlhYlpcDIkh1ZoranuXhcM3xF6iYmSNhZMJiZOn2rTFfiJZctvfWmNeWqp42/8A0/qOMUjL8D4dNNj0EipCmDVJ1jjynzTCWNV8oCoLBiQL38utb1mvt0rL46GWOcYmAB2KCKaIkKZI1ZmRo3OiyKWYWOjBrXFWHD/FMU0ghIkgmOojmQozAanIdVkt+6TW7EoqNRM+S3K2XF77dDRe+3ei9/Sxo39LGrSsAb7UA31G1A1oBvrrQAnnD/Yoo549flRQAo66a++g66aigi+mtB101oAN+4tRv3FjRv30o37ixoAzvF+HTjF/WYY0mvFyCjPy3Szl80TkFbNmswNvYGvSoR8SuinmYPFoyhrhYjIucXsqyJ7QPRrAa1r9+4tQNddRaoSgpdySk12MLxPxXE/KW80cJa08vLmiVRkOSMzMoyZnsCR0G4vVxH4gwWGRVWVLMfKkZaZ2J1JCLmc971oXXMPMLjUEHUEdiDvUbBcKhiJaKGOMka5ERCfeVAvS8ND52YpcVOmMkxskEow2IAjUCN2lRYfYkkiALKr55LaXFhferGfi+CxEWdp0ypc35piZDsb2ZWVtNjrWuHfX3VEm4RAz81oY2k/EY0LfzEXvQ8aexqbSoy3C/GirhxzExMkgJEf2EuaaLORHIrBMpJSx6XI6Xq1/4qkcgQYHFOSdDIv1dMoBu2eTbUABSATe9aHORrr7q9LddakopEG2yn8N8NljkxE8ypG2JdG5UZLqmRMmZnsA0jdSBbyjer3NTRa3evc1vWp2QI3G+H/WMNNDmK86N48w+7nUrf13rMticZAEEmDDooCZsK/MsAtltCVVgpI76XrX5rV5mt61GUVLuSi3HsY1vFiq1pMPio9Dq0Ep84IGQZVIY21uDba171B4bxKCWaRsSSkyuWjixF4zHEDeJkiY21WzZtTcnUWsOgB7aa1FxnDopbCWJJQNuYivb+YG1V+EvQsWR+plsR4pVwyYRXxMvsqI1YxB/wB+e3LUC+utJxXhmTCw4V4QZpcMHEwX2pknbPMUvuwks4B3AI3NbCKIIoRVCqBoFAAHuA0FKt0123qSgkqE5tuzIp4kws2aN2CkjzRzqYmKn9yQDMPUXFV2D47DFO6w82TDhRmMaSTRRTXPlVlzZbrqVGgIG162+N4dFMMssaSAbZ1V7e7MDanYYFRciKEUbBQFA9wG1Q8JEnlZkovExcXXC4ttTqsD2yg2VgWy3B7DUddr0uPh+LxLQ82FMPHFLHOSZOZLmj8wVVVQFJvZjfa41rWnW4199Fr9xUljS2hPI3oN+4saN+4saN+4saN+4sasKwGvcUDXXX3UDXXUWoGuutACed6Gijmn8JooAVJtRJt/vvRRQASf3FD9PfRRQAP099DbiiigAbcUH2h8aKKADr8KPvfCiigDwbn3V6NzRRQALuaE6++iigATr76I/wC9FFABHtQns0UUAeL7Pwo+78K9ooA8b2fhQ+1FFABJt8q9k2+IoooAH6e+h+nvoooAG3FDbj40UUAKooopgf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52228" name="AutoShape 6" descr="data:image/jpeg;base64,/9j/4AAQSkZJRgABAQAAAQABAAD/2wCEAAkGBhQSEBUUExQWFRUUGBcVFhgXGBUXFxgUFRQVFBcYGBUaHCYeFxokGRUYIC8gJCcpLSwsFR4xNTAqNSYrLCkBCQoKDgwOGg8PGi0kHyQsLCwsLC4sLCwpLCwsLCwpLCwsKSwpLC0pLCksKSksLCwsLCksLCkpLCwsKSwsLCksLP/AABEIAOEA4QMBIgACEQEDEQH/xAAcAAABBQEBAQAAAAAAAAAAAAAAAgMEBQYHAQj/xABHEAACAQIEBAMEBwYEBAQHAAABAgMAEQQSITEFE0FRBiJhMnGBkQcUI0JSgqEzYnKSscEVJKLwFkNT0TRzwuEXNWOTsrPi/8QAGgEAAgMBAQAAAAAAAAAAAAAAAAECAwQFBv/EAC4RAAICAgECAwcEAwEAAAAAAAABAhEDIRIEMRMiQQVRYXGRscEygdHhFKHwQv/aAAwDAQACEQMRAD8A7EetrXo91r9aCe1r0E9t+tVFge63rR7rb60X7fGi/bvrQAD0tvrQPS1utAPbvrQD2260AA9LWoHwtQD2tagdxtagDz5ZbV78rWqL/jEGbLz4b29nmR3+V6nAddLWoARbva1ele9rUu3ypWX5U6FY0V77dK9y97elOZa9y96KCxrJ3tvpXmTvb0p7LXmXvRQWNZe9r9K8y97Xp7LXmX50UFjPyvaj5XtVVx/jphZIoo+biZQxRScqKi2DSSv91ASBpqToKpca+MwlpvrC4pm1lhKrGg7DDsNUI2sxIbrY1Rkz48bqTonGMpaSNf8AK9qD6WvULg/FkxUCzRHRh94WZWBysrDowYEEVNJ7b1cRA9bWv1oPpa/Wg9bb0X7fGgA91t9aB6W31ov2760A9u+tAAPS1utA9LWoB7bdaAe21ACLr6UUcxfSigBZPQb0E9t6L9L60E30oAL32+NF77d9aCb7aWovfboaAAG+3xoBvtQNdu9N4tvJ7YjuQATbcnQD1NA1t0Ny45VvvoD03P8Aauf+OuZMFJ5jRqCWRcwhAH3mC+0d/aJGm1atuIrCwzsGZ7qgY7ne9vdWG8VeKMTHMY4pFRbAgoq5hfcEm/6AVDI/L3NyxRinqzKS4EEfsTb0ha3zy2p/gPiufAveBy0YPngYkxsOtgf2beo+N6TP4gxbe1iZT+b/ANqrsXipH9ts/qwBb4MLN+tZccpp7r6/0RcU1v7f2fRHAuMx4vDpPEfJIL2O6kGzK3qCCD7qn2riP0c+P1wCvDOrNE75w6amMlQpvHuQbA6G++hrtGA4hHPGskTrIjC6spuD/wC/p0remmYZJpj1qLUq1FqZETai1KtRQAm1VvH+Ox4SEyyXOoVFXV5JG9lFHc/oASdqtDXMPEfEUx3ELJNaLCq0d0Rpnad7cwxxoDeygJnbQEtYGoyairY0VeP4jiMROZ5JOWxTlhISQFjzZ8pf2nN920HYWqrxETa2llv6yOfnc61rk4Vh1H/g8TOfxTsqg/kMihf5RTOJgitb/DIwPTkA/MPf9aySyJu/Cb+NL8lsU/SVfuUnhTxw+APKmAfDu7MXA+0jZzdmNvbW+pFrjpe1q68jhlBQgggEEaggi4IPUEf1rj/EuFYdwRycRhz3W8qfFMzae4rWr+i7jSmA4JpFaWAnl2+/AxJXKDrdTdSpFwLVfCal6NfNClBx3dm1PUDei99vjS2F6QdfS1TIhe+3fWi99u+tF77dDRe+3Q0AAN9qAb6g6UA32oBvrQAnmr/sUUc8evyooGKOumvvoOumotQddNffQddNRQIN+4tRv3FjRv3FqWov3FqAIHGuMx4WBppSQqdB7TsdFRR1YnQVx7jPHJ8XMJpmK5TeKNScsXu7v3fftYaVdePuMHEYwoP2WFORR0M5AMj/AJQQg/NWbSFpHVI1Z3bRVUXY9/cB1J0HWs2XI2+MTTigkuUhrFYpnbM7Fj3Ykn5mojvXQeFfRSzANipSt/8Alw209GlYG5/hHxqD4w8PcMwSBT9YaVwSiJLdiB95swKquh1I6GwNjUVjZJ5UYdmppnrU+C/AD4yPnys0UBJEYFjJIAbXuRlVel7akGwFWnjT6OYIcI0uH5gaIZ2u5bMg9rfQEDUW7EddJcadMXiJ9jnr61beEvGEvD5syXaNj9rFfRx+JeiuOh67GofDuAyzBxH55EUScvYvEwBDx9G0YXXQ+YWvsK5z02I0I223FuhqauLIupI+oeF8SjxEKTRNmjkAZT6eo6EbEdCDUq1ce+hPxEVlkwbHyuDNF6OLcxR7wQ35W712KtKdoytU6PKh8W4rHhoWllbKi76XJJNgqgasxJAAG5NTaxeNxH1nHsx1hwJCIOj4xluznvy0YAdmdu1MQh8FLjPPjbpEdUwisQMvQ4l11kb9wHKPWrKKNUQJGqoo2VAFUe5RpUR8Y7ycqEBpLBmLX5cSm9me2pJsbINTY6gC9S08Ogj7WaaQ+kjQoP4UhK2HvLH1qLkojSsYmaoUrVOxHh4gfYzSofwyM08Z/iWQlh+VlNVseExEjFOWISvtyNaRPTkDTmX3u9guxDHSkskR8WR5kv0vVJxThaPqVuRqDsynurDzA+6tj/w3HbzPO57maRf9MZVR8BUHHeHXAvFIzW/5cxLqfQS/tEPrdh6VHxokvDZW+HvGsmHZYsW5khJCrO3txkmwEx++nTPuOtxrXRGF65Ji4QbgqQDdHRgLq1vMjDbYg3GhBBGhrW/RzxYvC+FdiXwxXITu2He/LuepUhkP8Iqxr1IGqOvcWNG/cWNOMt/Sm9+4tUCQDXuKAb660DXuLUDXXUUAJ5w7Gijm+hooAURfTX30HXTWgi+nSi19KAFBb96XfqemvyrwC9LePMCD1uPmLU0JnAlnvGJG3cNMx9ZGaQ/1rqfg7w8uDw/MlyrNIA0rMQMgOqxAnYL17tc9rc98McO5kuEjYffSNx/5LMXB/wDtEfGuiYzwlHipmkxn24zHlRXYQxp0OQWzyHcsb72GgrJj9W/eacr7RXuL4ThlzKwYHYqQR8xpXHPFOHZjjMQ3tyYk4OP92KJSz294VF9xfvXQYfB0UEglwX+XNxzI1LGGVL+YNHchWtcqwsQR1F6r/pJ4dmwmdB+zfmG2mjKyMx9bspJ7A1ZdMqSNXBg1hjSJRZY1VB7lUCqHxtif8q8SDPLODDEg3Z3FifRVW7E7ACr+LFiVElXVZEVx7mANM4tWKnJlz2IUte1yNL21y3te3aoS7ko9jnqcPXC8UwMYZRkwwSRrhQ1lxAJuehNgPcKR9J/hRShxcQsy25oH3kOmf+IaXPUe6rbhf0eRl5ZMdbFSyHTPchUG2UaWJ30Fl0A7mdD4VEKvFGx+rSoymFyWyMwy3iY6hSCbqdLgEdaG92TijlHgbFmPieEYG32yqfdJeM/o1fS1fNXgXBF+KYVNyswY+6K7t/8AjX0rWqHYz5O41ipwiM7bIpY+5QSf6Vz3hE/LwETv7UivipP45i0x/RrfCtb40my8OxbDcYeb9Y2H96xvH7LhzEL3MSwoACWZjHlVVUaknsKmQNRwGFcPhA8rBSw587MbAM4DG5OwVbIPRBVT/wDFTAFrZ5Al7CUxSCH+e23rarniHCFxKxLMCUQq7RGxV3CjKslvaCtrl2JAve1T2VSuWwK2tlsCtu1trelZm0WJHiyBgGUgggEEEEEHUEEbikGonCeEphkZIyRHmLIh2jDalE/czXIHTMQNKlE1WyxEDi/GIsNGZJ3CINLnck7BQNWPoKpeHeP8JNIIwzxs+iCWNow57KToT6aVbzcHR8QJ387IuWIMAVj1JZlH420GbcBQB1pfEeHxzxmOZA6sNVb+o6g+o1FLRNWZrxfhMrpKPv8A2T+tgzxn3gh19z+lV3hbE8vieHPSZZIG9brzU/1Rn+arbxThzHhIwS8gjeMu5F2yIGu72+Fz63rN4R7YnCMOmJg+TMUP6NWnC7iU5V5jsTLemmW/wp8imyt6kytDQ17i1A111HpXpHfpXgF9aRITzT+E0Ucw/h/WigBRF9DtSgt96SR32pwDvtQAsDvVVx/jbQ8uKJBJiJiwiQnKoCAF5JG+7GoIvbUkgDerYCsnxiVl4k5X2/qDckb3dZ2LgDqb8q491NulYkrZmVwj4HiMTzNG/OeaYEAxRCZ4pMya5ii3IIY39o6aVmfHnjSfFySRxMY4IcqsEcHPI2mrobOL3sAbWUnetPxLC4cGKS4BWODERSE5ZJZjMOc7Se1I4XL5L6cw6aCzHif6PnWafllnixBRmc5S8M8ROV3AAzREMwYjVc1yDaqo0tljszOP8Ny8Nw2DxkWKcHEAMwTTLmQSCwvaQBdCCNT7667wid58MpnQB2BVx9xt1zLfdHXzD0a1cywHh+GXDNDip1jkWRRFIJ+ZDyCRzEjF8ik2J1tqVPQiuqxSBVAUeUABf4QLD9KWVocIsg8C4Q2FDRK4bD6tEjX5kRJuUV/vR6ki+o2uelZ9IPGJsPhSYSUvfNLa+RRZQF6cxmYAdgGPSpZ8ZYbncnmDPn5fXLzL2yZtr307X0pXifAJicJLE7BAy3zm1kZSGVje2gIF/S9V3vZZx1o5PxDwfIvDIuInEM0kklipJJALOoIkJuWulyPX0q+8FeN5hmw2IIkYBHid5FTyNl0ZmuX0ZSLAtqR00h8a4KjNFDhpVWFY1MjvMzo05HneGInVztYWvcbdbSHws0EeIxT5oTyTHFHmW6wpEI15rC4zGwYgGw1+FuRxaorgnZA8C4CZJXx0AjbzSLGkoIzxs2pDg/ZsfZBII9quy8C40mKgWVAVvdWVtGR0JV0YfiDAiua8P4ZFEP8AL2sk8cULLbzq2QzRlh+0RRzDc3tl38ta3weSDjyvsjEHL25i4eESW/ODf1vTxSbbQssVV+oz4g4hNjlxGFwqxiIB4JZ5CxBkK2ZIUXVit9WJAB011qHwSJzxBuegVosPeMg5kYsyxu6EgG+UWIIuucjW4Ji8A8+EwUNyEkgaeWxKmQ3QspYagNJOS1jqFt1NHCcEoxkE8YEavJNAsaCymMRzAu/dy0IOlrCwNzrSc23QlDVlH9JPiSWSeTCxu0cOHQPiGQ2Z2fLkjB7XdRb1JNwtqRhvBuI4fgE4jBiG5oVJZITrE0T5fIdbkgMLk+traUeJ+DNzuJ2BLOMLik6loY8yygd8p1t6D0qBH4smxHDpMM08KRwRowDX506q3kiQ3sSLLqBc+UdSanCqFK7OscN4gs8Mcq+zIiuPQML2PqNvhTxNVHhPANBgYIn0ZYxmB6MxLkfDNb4UYXxPh5ZBGj3LXC6eViLnyn3Akd7aXrMy5IgeOuPvhsOqw2507iKMnZSd3+Fx8WFYvxr9HzYEQznFSu0jhJJGJDJKQWEikG5Tym4Oo71f/Sdw5pBhpAwRUlyO59mMSlAsjHoFZd/UVmvF3iPEY6VcIXil5bmNGgBySyEZeZck7AtoNB5t9Kvx1xsrnfI13gfj8mIgkjxH7fDPypD+LezH10IPe1+tUWG4TK0p5IVUw+ILRtJmKnkykqoVdSo0W9xtYXq14BheXiOIzr7JkVFPRmgi859fPp7waicE4EgyRt5mkiEqSi6yqbrnGYHoZFI6bgg9aHLi3Rco8krN34c8SmdnhmQRzxgOQpzI8ZNhJGxsStxYgi4Pvq7Ze9c/4NMWxXD3Ns7fWontsyrE2b3DmRKbetdCIrTB8o2zPNKMqQyy336UgDqd6dI7/Cmrd96YkJzN2/Wii7dh86KAFj1tanQO+1Nr62tTo9aaExVU3ivg4li5isY5sPmlikUXIIU5lKn20ZRYr194FXQr0i+9SEcOwUz4o4iV8O+Jm+rLIhXllYeYrtdUkcEWsFGW5Fid216wuJWaNZFsyTIrjqCrqDb10NYN+AYvhOOWaCF8RhtUtGMz8hmzctk3zIbZWFwQLG1aJ78OuHVjgHJdHAJOEZzmZJFGvJLEkMPYuQdLGqHB8S3muRcNFcW6bW6W7W7VCwmOjZjF7Ei6ctgFbKNAyDZ0I2K3HTQ6VNjkDKHRg6NqrKQykejDQ1F4osBT/McvIP8AqZbAnsW2Puqj5l6b9BZ4ZHty13zewvtXzZtt76371AxPElaVYYk592tMQVyQpvmckEFr2sm/WozYfAZAxeMoSQuaZjHcbgKz5dPdV1hlQIojChLeUJYLY/hy6W91A7Z6YgQQdQdCDqCPUHeqTxfPbDlMpdpWjhVFtmYySKCqgkC+UNvpprVhxTjEWHQvK6oPU7nsBux9BrVfBBMA3EJ4JG5Kk4XCgXlLP5DLIo9lyDYLrkXMdzanCDkxTnxRi8PjJYOJNh8OrYQTSRxMjhH5RmCnOiKxQML5hrpmIOlgOycH4RHhoEhjByp1JuzMSWZmbqzMSSe5rn/gjwZiJMX9exqlGzNKEa2ZpmBAYrrkRFNlU6mwJtaunVrjGjJN2c5x2C/w+UcxW+rK0jwTKCREJrl4ZgLkIGa6ttooNiureAlT6xh2inSSI4gsEXKxVpY5h5XDeyXcnKQdW3tpXSSKzXiXwhHJGZMPDEmKjZZonCIpMkbBwrOBezWKn+KoPFbtElk1TJBQXBsLgEA21ANiQD0BsPkKrIfC2ESXmrh4hJe4YKNG7gbA+oFSOGcWTER8xLjUq6No8Ug9qN1+6wPz3FSr1mba0aEk9jSY5TI0V/OoDEEWurfeX8QvcEjY6GhcHGMto0GX2bKoym1vLpp8KZ4hgo5QM4N1N1ZSVdTsSrqQV/v1vURuFXFnnxDL+HOq3HYsiK5/mpWiVExMRHNzEFnCkxuCLoTYFl10awNiOh03qLw7w5hsOxaGCONjpdRrbsCdh6CpuHhVECooVVFgoFgB6Cl3pWOiDxXKmHksAqhJDoAB7DE6e8k/Gs/gMXDAqviMQnM5SRoq2DKMqkhI1LOzkgXOvsjQVYcec4hhgojeSYWkI/5WHJ+0kbsSt1UdS3pWw4fwDD4f9jBFEdroiKfiQLmrceLkrZXkycXSM74R4IxkXESRtCkcZhwsT/tAjEF5ZR0d8qi24A11JrXEUo0k1qSSVIyt27G2HemmG17X6U81NN62vSY0N+b0oos3pRSGOKe+1PCmlPXpTopoTFClUkUoVIie1iFxacRxYWQk4ZC3JhAJWdojleea2nJDjIinRmBOttL7xlj2hwGIkU2YRsFPZm8in4FgfhVb4NwqQYNXNlDqGLEgBYUXLCCTsojAPvdj1NDYj3inC0+txJATh2cPLM8RC5kWyKGjIMbEu4NypNoz3rMvE8rxO95TKW5VgIyY8xWMKRpEWUNLJIPMFUKN6c4p4xVJppXUrG8SxRypndMw+sMDmKKDqwPlva3UXI0GGwKzYCOMGwMSqrAXIUoFbKdwShK3H4qoyPZbjvZjcHgY2x06o+HdskWRVknjzueYJFin5h+0+zW5OYNlGgsal8NDjLy5JI4pJTG9kQEsyZ42ykFI5M2aKTKLF1BtrVz/AIasmLxkNgqth8KqWGiFTiMjKBsVIBFtstO+LJUhwuZiFCSROSBbzfWI2ZrDqSWOnc1W2tE6dMhcD4dGVkEiiSRXeKR5POzroy3LXsDG63UWF76VZ+GeLcqb6qWLRMWWAvfPHJGMzYdydSMhDxsd0uLmwrO8C8QK00jleXFNyyryEpchWTy3XKSbLpm6jepnixOWgxK6NGyE+rQtzYyfWwlj90xHar4umY4t8tnR6K8Br2rSwKj4/HJDE8srBUjUszHYKNTUisX42xufEwYYDOFtiHQ6CSTOI8LE37plvI3pCaAPOHeH5cVM2OcthGkULFGgUMYxqr4oEESOfwH2QbXvqJeIjxMIJeJJVAJLxOENgLktHKQF07OavuGYNoo7PI0jklndr6ud8q7IvQKNh3Nya/xXJeAR/wDWkihP8MkgDj4oGHxqE4prZOMmnoyU/EZZQGzmFcgkKlxCscTm0bTygM2dyDliS3qaq8PxKZpZI2xICxFQhb6zAH5gzjNMV0I0UZ999a1XFsDy5RMgDs7qI0e+UYlwkKyG33UiRiOvme1ri1UqTRTY5y/OyCFpkdECyx/V7uFAHkIW9hcg2sb3vWelRbbsewXGJVYRtHJKWYxqPslkSZVzmKUkqhuvmWRfaHS+9xHwjFS/tGXDp1CHmTEfxkZI/gG99Vc3CBDhZXVixXLLGd7Jh2aSDf7wTKhPUKK26yXAI66/Op44RYTnJGQ4TB/hc5jfzYfFSeTEHWVZ29mLEP8AfB2Rz/CehraVmPF+BzQuzFmiKFMRHckGG9zIg+7LH7YI3CkfhIl+DeJtNhF5hzSxM8EpH3pIWyFvzAK/5q0FBdmvDSjSTSYCDTTeu9Omm2PSosaGcrdx8qKMh/F+lFIkOqetOimV7/pTy00JixShSBShUiJTeNeHNPw/Exp7TRPlt+JRmUfNRVLwVI8RhcIxN4xFG4TTIzCNQucfeyEGw2vr0FbSsJxXBScO5kiJzMHdpSFKiTDFjmcBWIEkRYlgAQy3IAIpSRGV1osPEDsDFKql+S+coNSyMjxPlHVgr3A62I61V8G4uIo8iBpoBflPFZ2VOiSR3DBlHluAbgC9jcU63HbjVJ79uTLfX8tv1qsxfA/rTXaARKTd3JAmkH4fIbKD1LEm2lhvWOeNuXJMeLNw1JDuB8Qj67JLkkMc6rDFZCXMmGzs4KbgHmNb/wApqd4zxYlkZ0ZFRs0cbZedNMAQgEYJyqpObXW4GgAJqVi+DI8PKKDJawAsuW22W3skdCNqqsHgGwx80Oc7c6MZnYf/AFFJz375SwPYbVHJic9J0v8AZKPVV6FtwbBFcMscgDXBzjdSXZnZbHQrdiPhVf4gwH+R+roS3NnggjzG5AaW5F9yFTNrvZafn43HHGWcyBVte0Mt9SFA8yqNyBv1q94LwaR5UnnTlrEG5EJIZlZxZpZWHl5hXyhQSFBOpJ00wiZ4W3yZpQK9ooq8uCsIhzcflB/5cMUg+CtGv6zyGt3WO41h+TxaDEfcxML4Rj0EqsJobn96zKPW1A0TuJ4l8UXhhVeWjZZJZC+XOp1SNUZWkIOjHMqg6am4GTxkGJjka0qvBhZMPJIjc24uxJeMvI5AUakXsRm0uNd+kgy6WHu01Op/U3+NZnikDpKZo0EmZeXNEbfaRi9rX0zDM2h0IYg20IpzOSg3FWyUe5erJeqnh3/i8Yb7thxbtbDL/wBz8qz58RpEMqSldlWKaKbmgnRUDKQZOw0JP4jXoWbD/wCZkyJ9Y82JzB2WArpF7BuFCeRjqAQCdNaywlcWzRJJNF54pmthJVGrOpjQd3k+zUfzMKpeDYbE4lpRNMjSROFsROIrZFcBAkyBQL2vlJ0vc0nE8TV2BjY4mVb5AiskMbEFc7OxN2AJ1vpc2W+tXXhjhxhWxOZ2Jkkba7HfToNgB2AqWCUpStfp+7DJx4/EssJxQuWimQJKoBZb5keNjlzxtYZl6EEAg6Eagmo+iw2jxa3vkxGT4xwxR/PyCrfieNSNS7EAKCzE9EHmbXt5f0qN9G/DWiwIdwVfEySYlgdxzWugPrkC1tMxqTSTSjSTQxCCabY9KcNNMbaa1FkkN5D+KivOUfxGikMcXTXX3U6KZGmtOimhMcFKFIpdSIjOOxqQxtLKwREBZmOwArmHEOMT49xK4CYZGDRYd72lANxJPYg32IXZdLg9ZvjTiX1vF/Vgf8vhSrTdpMQRmSM91QWYjuR2qFiJr6DQd/8AsKtjG+5swYFJcpE+XxBLbSCNT3aR3HwUIup7307GvP8AjZPMohkLpbMM8eQEjMBn9rb9y+tZ+fiRbyRea2hY6ovqT94/uj42qBBGEXEEXNibk7kiJSSfW5NHhRLP8PE2tFnH4/nVoDIkbJIAzBQUY5raBiSBlzDoL9avB4vEgtDGQ5VW+1KWCsAwbIjFpBY9CBfQkVhuIR2hw7fgMQ+Byj+oWp2AjIhAdebGGe1h54yJGXy21K6dNR6jZPHGyMulx8uxqMVxIyIyNh4SGBU5pJGQg6G8eQEj0zD30/4P47Nh54sLLIZoZQUid7cyORVLBC33kZVNr6ggC5rO4ZVf9nO9u2ZWt6HOpYe40ubhLtYiaQSIQ8TFlski+y2VVAPx6E0/DSWhvpoKL4o7LRVL4R4/9bwyyMMsikxzKPuzJowHodGHowq6qs54GuX/AEgccbEzNhUNoYCvMI0MmIFnVQw1VU8pNtSxA6V02V8qknYAn5a1wfCYu8YkY6yXmY92mcv/AOoCs/UTcY0vU6Xs3p45svm7JWX3DvpClQBZ4+bbTmIwSQ/xKRlY+oy+6n8R9I6dIJCT1ZksPU5czH4Cs1IovvaoeMlVVJvWSPUT7Hdy+yunpy2v3N/wrjuAd1lnxsbSL7CMrwxx3FjlWQXZrXGcm/a1XuL8U4BlIOJw1rWP2ke22164NNc6kWvc/DYf0NR2h87DtYfoK1rJfdHBl0m9PR0/F+KcNhdMPiFxCdIrSkr6JPlIy+jXt0IFeRfSSttIJQe2eMD53/tXOeHJcDNoT7J6G2m/fSrqHD6aVVkzuLpHQ6T2bDMrk2WPG/EUuLGRhy4ifMiElm6+ZyNfcAB3vXTPAPiVsRG0UzZpoMvmsBzYnB5cluh0KsO6nvXJiAupP+9q03gTFFOIwD/qJNC3uy85fk0bfzGoYc0nOn6l3tH2fix4OWNbX5OumkmlGkmt55kQTTbaaa04aabTSoskhvk+p+dFHJHr86KQxVuvWnBTZHUb0pfTegB8Uzj8YIYZJTtGjOfcilv7U4Kq/F6E8PxYG5w83/6mqSInN+BoRh1ZtZJbzSHqXlOc7+8D4U3jcMrNdwTpsWYr8VvY/GpGEnvDGVF7ohsO2QdelQJceCSEHNf932F/ifYe4XPpWtUkduKSikx3E4pY49VHZFUAEk7BR3quhzfVZi1sx5xNtr3ZbD0GW3wp5cOQ2eQ3fvsqjqFHT1O5/Sm98Cx/Ehb+cs396GD/AAxXEcOWwxUC5Ci38SgMP1WpWBlypJoTlkl06+0Xt7/NUgx7+lv0qNCbSSj95W/miT+4NOtkmvMmeYoAlJcgkUgN7ILgGzKync26r8uxsMJOHF0cMPn8x0NVkWIEN1f9kSSrf9Mk3Kt2W5uD0vY9KclwCP5sqtfZhv8AzDf50kJI1ngCcpjsTH0liin/ADqzQsfiMnyroVco8Fw5eKQ8sEEwzGXUnyXjyXuT9/b411eqJdzj51WRkTiswSCVm2WN2PuCEmuCYRA2HiF7HlR7HXRRYj3EfpXaPHbkcMxZG/Ik+RQg/pXFliGoBylGZRpcZGOcAjqNf0rD1T7HW9j/AK5avVCpBKdLofUqf6BqrsRh3U5mKt23sPy9/UmpUkkq9UPxb+lj/WoTs0kiqze0wFlFtL+bX3XrLE7XUSio+v1EtCSwHWwB99hf/UTTPLu8p/ff9GI/tVxhIM0gPcg/zNeoOAizKT+JnPzLGpKWmZ/8d84x+D/H8kTCMQrLoQDfKenS4I1G1WGGje3tr6Ahjb8wIqvWMc5lJIJvYjv7X9G/SpkTuBcZWB94/wB/KpT2R6by971a0yS0LNozLbqADr13NXnhTFAcSwdzvKw6bmCUf1as6cU56KvrfMfgDYVM4I1sbhQL+WeA+uZ5kvf1y3/mqOJPmrJ9bNPBJRvfv+p9B0k16aQTXSZ5ISdKat0G1LOm1IA7bVEkhPJX/Zoo5S+nzooAUfS16B6Wv1oPpa9B9LX60AOqe1Vfi52HD8WYxduRLYDe/Lb9asVPa3rTg17etNCZxxMLE0cd7unLQKMxKWCjXJexPvFPh9LKLAfAD3AV7xTho4fiWgfTDykvhnPsi+rQk9GUnTuLVU47iUTMVOJQLewSO5cnaxZbnfotq1KSqzr48kOKYjieKz5kU6KDzD2AFyt/xHb0B91TJ4cuEC/uwr+qL/emMVwib6vIyx8mFEY5pRlYi2yxbi9/aa3xqRxbHxGBgH0GTVQ+yuh0YC17DeoPLHewlNO/kT58QiXzsq3/ABMF/qaqRxFBirKysHjU+Ug+ZC4INtjlP+k1b4SRV/YYTT8chCM3qbhnP5rGoPHg8kkXMjVNJACj5jpkcEeVSCCu+u9ZsfUZsk0njaj72/wSb7bJT2YVCXhiAm11v1RmTX1CkA/Ko0OJkW2mcHZ1K2I7lSdPhep2FgmxEq4eD9q4uWt5YY9jK/8A6R1Nb21VssnKKjykan6KsJ9pjJACyl441diWYtGh5ihjuoLD4lq6HUHgnB48LAkEQskYsL7k7lmPViSST3NTqzM4M5cpNjONwqyxvG4usisjDurAqf0NfPfFMFJhpmie3MjtG17gOo/ZyD0Ya39WHSvoqsP9KXAo5oI3AAxHNihiboedIFZX/EliWtuCLiqcuNTRp6XqHgnfvON4jFv2HzP/AGr3hCEyMx+6jfNrIPd7R+VJ4lhmikMcgKOpsQ2h/wD6HYjepnC4SsbEggswGoINlXNse5cfKsM/LB0d/G/Gyxt2WeAHnv2t+gqu4KPsl9c39Wq04Ut2I/3rpVJwviCJGoY6rcEWbufSqkm4uv8Au50smSMM6cnWn90R8agE+uxAP+m1/mtLQMNrH42+Nuh92npVnwrh8eNxUcYzEZZA7KG8n2bMjXtbR+h3vaovF+EzYR8sy2H3XHsMO4b+x1FX74o5TyQ8aSv1tNfEbaUjoo7m5P8AatL9F3A2xONEzD7PDHOx6GYqQiD+EHN8F71mMPgpJ0kZAckKNI7DYKguQDsXtew6b19CcD4XFhsOkUCgRqAR1LX1LMfvMdyauwwXcwdd1LfkTJxpsnt8aUT2ptm7W9a0HJEn0tbrXgHa1qB6Wt1oHpa1IkIyr6UUeT0opAL91r0H0tfrQT0G9B123pgF+1t9aWrX2760i99u+tAbt31oAMXgo5kySIkiE6q6hlJHoRa9UHjThscfDJuTGiCIJKAiqoHJlSXYDsprRq19qZ4jgxPBJEdpUeM/nUr/AHpkTH+M3/yj5d3aNQbX9qZLG3XSsrjcNPNEynEOM1iPLGBcEMLgKDa4HWtbwqJMXgYOaocFFVwdftYTy326h0Jr3/gvCdIF+bf96yw8OP6o20dKE9fP4nMODYNvr8Mc4ZmLkMrszBlMchLC+hXQH39q6FL4MgfUIUIvlZXcZSeqqSVvpbba4qj4RwuFZsLMoXNLicdEPMSQqZhGApPlsEP84vuK6CBUs03yTWiuEk7ZzjivhOfDRTSLLGY0R5LFGzAgFvKL5QSdxe1ze3SupeFfDseDw4VB53AeVzq7yEalj+gGwG1Z/wASpnjig64meGH8gcTSn4Rxn51uKvxylKNyZnzzbdCqK8ovVhnPazfjY2TDP0TGYYn3M5j1+LitHeq7xFwn61hZYb5TIpCt+FxZkb4OFPwoGR3w4PQXG1+h/tWE414LnkleTMhDMzDzMpsx0BGQjQAC9/u1qPDviBcXEGuOaLiVAQSsikq5W3tIWBIYaEfGrM1z5wvTN+DNPE+UHs5ZP4cxEDR2ClpZFiW0mmdgzLclNB5bX7kVY8F+jYwSzYrHRwtDHFJIIy3Nu9s5J8oFgFP81W/i7GRxiLOwXLicO+p1CRzKztbfKq3JPSrz6QOIoOF4giRftomSKxvzGkXyqlvbJB0Aq7BCKVj6rqsuXyzevkit8IcP5eBw6kW+zQkDTzMM5/Vqt3gUi1q8wUqtGpjIZLCxUgrt3GlOWqh9xIpvEkSpgcUeggmAHS7Rso095FavAxlYkXqqIp94UA/0rH8SxKYnExYJHUksJsRqDaGBlfl76uzhLqNQoJNr1tGa+3xrTiVRM2V3IGbt31pu99rb60Fr7d9aL32761YQAHta3WgHta1AN9tutAN9RtQAjOvpRXvNX/YooAUT0G9BN9txQddP1oOum1AATfbpRe+3Q0Xv6Wovf0saAAN2qNxdXfDTCIkOYpFToc5Rgtj01tTPFuOQ4dQ0r5cxyqoBZ3b8KRqCzH3CqXHcWxOKUxwwyYZHurTTZA4Q6HlwKS2e2xbKBe9K67jqyr8KSkYcNhjDJC4Q8okxPDII1R1vZgxJUE3C63Ouard+NTqDZIU09ppWkt65EQX+LD30p/C2HIQCPJy0WNWRmR8iDKoLqQW0HX1oTwThyfOJJPSSSV1+KsxB+IrnVlvTVfLf3NMeKXms574fwkIxpKyldU5EzopjlmhuZ00tvnS+U303NdBGOlA1iib1XEWB+DRAj9apIfDkf+J4lWUNHy4isZAyK0txIQuyk8hNu1Wy+EIehlA7CaYAfDPpTmsiflf1X8Eo09vRnvE0zyzQgtGJS8SYaJMzsshnjd5eaQtjlWxstrC19der3rHyeEITCyRjlOxV1lHmkWWNg8b5mJLWYXsTqLjrUmLxPPCLYvCSaby4YCaIj8XLB5qd7FTbua2YLS8z2Zs1Xo0969vUPhvFIp4xLC6yI2zL3G4PUEdQdRUq9aCkVemcXAJI2QkgOrKSNCAwI0PQ60svbUnSs1L42WS4wcMmJOoEgHLw9721newYD9wN6UNhVlRgMSRG2HmwiTjBuMOHjEd7LGjI4jYgoSjKfKx1vtXks0NrDDYz+HNicv6S5ateD4BoY2zsHlldppnAsplewIUHUIqqqi+tlqblHaublhyepNfJmuEaWzIGGazDDYVYSQbtIVUt2DEFnf3NpUfAPkh4UcN55kTEZklFlVSQJ75b8tllARbA6Ejats21YXwr/wDMJ7+z9vyu2X623Mt+enigoRkvf8SeTzUi9nlhYlpcDIkh1ZoranuXhcM3xF6iYmSNhZMJiZOn2rTFfiJZctvfWmNeWqp42/8A0/qOMUjL8D4dNNj0EipCmDVJ1jjynzTCWNV8oCoLBiQL38utb1mvt0rL46GWOcYmAB2KCKaIkKZI1ZmRo3OiyKWYWOjBrXFWHD/FMU0ghIkgmOojmQozAanIdVkt+6TW7EoqNRM+S3K2XF77dDRe+3ei9/Sxo39LGrSsAb7UA31G1A1oBvrrQAnnD/Yoo549flRQAo66a++g66aigi+mtB101oAN+4tRv3FjRv30o37ixoAzvF+HTjF/WYY0mvFyCjPy3Szl80TkFbNmswNvYGvSoR8SuinmYPFoyhrhYjIucXsqyJ7QPRrAa1r9+4tQNddRaoSgpdySk12MLxPxXE/KW80cJa08vLmiVRkOSMzMoyZnsCR0G4vVxH4gwWGRVWVLMfKkZaZ2J1JCLmc971oXXMPMLjUEHUEdiDvUbBcKhiJaKGOMka5ERCfeVAvS8ND52YpcVOmMkxskEow2IAjUCN2lRYfYkkiALKr55LaXFhferGfi+CxEWdp0ypc35piZDsb2ZWVtNjrWuHfX3VEm4RAz81oY2k/EY0LfzEXvQ8aexqbSoy3C/GirhxzExMkgJEf2EuaaLORHIrBMpJSx6XI6Xq1/4qkcgQYHFOSdDIv1dMoBu2eTbUABSATe9aHORrr7q9LddakopEG2yn8N8NljkxE8ypG2JdG5UZLqmRMmZnsA0jdSBbyjer3NTRa3evc1vWp2QI3G+H/WMNNDmK86N48w+7nUrf13rMticZAEEmDDooCZsK/MsAtltCVVgpI76XrX5rV5mt61GUVLuSi3HsY1vFiq1pMPio9Dq0Ep84IGQZVIY21uDba171B4bxKCWaRsSSkyuWjixF4zHEDeJkiY21WzZtTcnUWsOgB7aa1FxnDopbCWJJQNuYivb+YG1V+EvQsWR+plsR4pVwyYRXxMvsqI1YxB/wB+e3LUC+utJxXhmTCw4V4QZpcMHEwX2pknbPMUvuwks4B3AI3NbCKIIoRVCqBoFAAHuA0FKt0123qSgkqE5tuzIp4kws2aN2CkjzRzqYmKn9yQDMPUXFV2D47DFO6w82TDhRmMaSTRRTXPlVlzZbrqVGgIG162+N4dFMMssaSAbZ1V7e7MDanYYFRciKEUbBQFA9wG1Q8JEnlZkovExcXXC4ttTqsD2yg2VgWy3B7DUddr0uPh+LxLQ82FMPHFLHOSZOZLmj8wVVVQFJvZjfa41rWnW4199Fr9xUljS2hPI3oN+4saN+4saN+4saN+4sasKwGvcUDXXX3UDXXUWoGuutACed6Gijmn8JooAVJtRJt/vvRRQASf3FD9PfRRQAP099DbiiigAbcUH2h8aKKADr8KPvfCiigDwbn3V6NzRRQALuaE6++iigATr76I/wC9FFABHtQns0UUAeL7Pwo+78K9ooA8b2fhQ+1FFABJt8q9k2+IoooAH6e+h+nvoooAG3FDbj40UUAKooopgf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/>
          </a:p>
        </p:txBody>
      </p:sp>
      <p:pic>
        <p:nvPicPr>
          <p:cNvPr id="54280" name="Picture 8" descr="http://hilight.kapook.com/img_cms2/news_4/shutterstock_75396796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714620"/>
            <a:ext cx="3810000" cy="3810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0"/>
            <a:ext cx="8229600" cy="6858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th-TH" sz="4200" b="1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ปีงบประมาณ 2553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z="40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	ผู้ป่วยทั้งหมดที่มารับยา </a:t>
            </a:r>
            <a:r>
              <a:rPr lang="en-US" sz="30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ARV</a:t>
            </a:r>
            <a:r>
              <a:rPr lang="th-TH" sz="40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 จำนวน 128 คน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z="40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	ผู้ป่วยที่ยังไม่ได้รับยา </a:t>
            </a:r>
            <a:r>
              <a:rPr lang="en-US" sz="30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ARV</a:t>
            </a:r>
            <a:r>
              <a:rPr lang="th-TH" sz="40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  จำนวน 0 คน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th-TH" sz="4200" b="1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ปีงบประมาณ 2554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z="40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	ผู้ป่วยทั้งหมดที่มารับยา </a:t>
            </a:r>
            <a:r>
              <a:rPr lang="en-US" sz="30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ARV</a:t>
            </a:r>
            <a:r>
              <a:rPr lang="th-TH" sz="40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 จำนวน 141 คน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z="40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	ผู้ป่วยที่ยังไม่ได้รับยา </a:t>
            </a:r>
            <a:r>
              <a:rPr lang="en-US" sz="30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ARV</a:t>
            </a:r>
            <a:r>
              <a:rPr lang="th-TH" sz="30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 </a:t>
            </a:r>
            <a:r>
              <a:rPr lang="th-TH" sz="40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 จำนวน 1 คน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th-TH" sz="4200" b="1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ปีงบประมาณ 2553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z="40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	ผู้ป่วยทั้งหมดที่มารับยา </a:t>
            </a:r>
            <a:r>
              <a:rPr lang="en-US" sz="30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ARV</a:t>
            </a:r>
            <a:r>
              <a:rPr lang="th-TH" sz="40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 จำนวน 128 คน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z="40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	ผู้ป่วยที่ยังไม่ได้รับยา </a:t>
            </a:r>
            <a:r>
              <a:rPr lang="en-US" sz="30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ARV</a:t>
            </a:r>
            <a:r>
              <a:rPr lang="th-TH" sz="30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 </a:t>
            </a:r>
            <a:r>
              <a:rPr lang="th-TH" sz="40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 จำนวน 0 </a:t>
            </a:r>
            <a:r>
              <a:rPr lang="th-TH" sz="40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คน</a:t>
            </a:r>
            <a:endParaRPr lang="th-TH" sz="4000" dirty="0">
              <a:solidFill>
                <a:schemeClr val="tx2">
                  <a:lumMod val="25000"/>
                </a:schemeClr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2160587"/>
          </a:xfrm>
        </p:spPr>
        <p:txBody>
          <a:bodyPr/>
          <a:lstStyle/>
          <a:p>
            <a:pPr algn="l" eaLnBrk="1" hangingPunct="1">
              <a:defRPr/>
            </a:pPr>
            <a:r>
              <a:rPr lang="th-TH" sz="5000" b="1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</a:rPr>
              <a:t>1.ด้าน</a:t>
            </a:r>
            <a:r>
              <a:rPr lang="th-TH" sz="5000" b="1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</a:rPr>
              <a:t>โครงสร้างและรูปแบบการบริการ</a:t>
            </a:r>
            <a:r>
              <a:rPr lang="th-TH" sz="5000" b="1" dirty="0" smtClean="0">
                <a:solidFill>
                  <a:schemeClr val="tx2">
                    <a:lumMod val="25000"/>
                  </a:schemeClr>
                </a:solidFill>
              </a:rPr>
              <a:t/>
            </a:r>
            <a:br>
              <a:rPr lang="th-TH" sz="5000" b="1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th-TH" sz="5000" b="1" dirty="0" smtClean="0">
                <a:solidFill>
                  <a:schemeClr val="tx2">
                    <a:lumMod val="25000"/>
                  </a:schemeClr>
                </a:solidFill>
              </a:rPr>
              <a:t>    คลินิกยาต้าน</a:t>
            </a:r>
            <a:r>
              <a:rPr lang="th-TH" sz="5000" b="1" dirty="0" smtClean="0">
                <a:solidFill>
                  <a:schemeClr val="tx2">
                    <a:lumMod val="25000"/>
                  </a:schemeClr>
                </a:solidFill>
              </a:rPr>
              <a:t>ไวรัส</a:t>
            </a:r>
            <a:r>
              <a:rPr lang="th-TH" sz="5000" b="1" dirty="0" smtClean="0">
                <a:solidFill>
                  <a:schemeClr val="tx2">
                    <a:lumMod val="25000"/>
                  </a:schemeClr>
                </a:solidFill>
              </a:rPr>
              <a:t>เริ่ม</a:t>
            </a:r>
            <a:r>
              <a:rPr lang="th-TH" sz="5000" b="1" dirty="0" smtClean="0">
                <a:solidFill>
                  <a:schemeClr val="tx2">
                    <a:lumMod val="25000"/>
                  </a:schemeClr>
                </a:solidFill>
              </a:rPr>
              <a:t>ให้บริการ</a:t>
            </a:r>
            <a:br>
              <a:rPr lang="th-TH" sz="5000" b="1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th-TH" sz="5000" b="1" dirty="0" smtClean="0">
                <a:solidFill>
                  <a:schemeClr val="tx2">
                    <a:lumMod val="25000"/>
                  </a:schemeClr>
                </a:solidFill>
              </a:rPr>
              <a:t>เมื่อ</a:t>
            </a:r>
            <a:r>
              <a:rPr lang="th-TH" sz="5000" b="1" dirty="0" smtClean="0">
                <a:solidFill>
                  <a:schemeClr val="tx2">
                    <a:lumMod val="25000"/>
                  </a:schemeClr>
                </a:solidFill>
              </a:rPr>
              <a:t>ปี </a:t>
            </a:r>
            <a:r>
              <a:rPr lang="en-US" sz="5000" b="1" dirty="0" smtClean="0">
                <a:solidFill>
                  <a:schemeClr val="tx2">
                    <a:lumMod val="25000"/>
                  </a:schemeClr>
                </a:solidFill>
                <a:latin typeface="Angsana News" pitchFamily="18" charset="-34"/>
              </a:rPr>
              <a:t>2553 </a:t>
            </a:r>
            <a:r>
              <a:rPr lang="en-US" sz="5000" b="1" dirty="0" smtClean="0">
                <a:solidFill>
                  <a:schemeClr val="tx2">
                    <a:lumMod val="25000"/>
                  </a:schemeClr>
                </a:solidFill>
                <a:latin typeface="Angsana News" pitchFamily="18" charset="-34"/>
              </a:rPr>
              <a:t>– </a:t>
            </a:r>
            <a:r>
              <a:rPr lang="en-US" sz="5000" b="1" dirty="0" smtClean="0">
                <a:solidFill>
                  <a:schemeClr val="tx2">
                    <a:lumMod val="25000"/>
                  </a:schemeClr>
                </a:solidFill>
                <a:latin typeface="Angsana News" pitchFamily="18" charset="-34"/>
              </a:rPr>
              <a:t>2555</a:t>
            </a:r>
            <a:r>
              <a:rPr lang="th-TH" sz="5000" b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th-TH" sz="5000" b="1" dirty="0" smtClean="0">
                <a:solidFill>
                  <a:schemeClr val="tx2">
                    <a:lumMod val="25000"/>
                  </a:schemeClr>
                </a:solidFill>
                <a:latin typeface="Angsana New" pitchFamily="18" charset="-34"/>
              </a:rPr>
              <a:t> โดย</a:t>
            </a:r>
            <a:r>
              <a:rPr lang="th-TH" sz="5000" b="1" dirty="0" smtClean="0">
                <a:solidFill>
                  <a:schemeClr val="tx2">
                    <a:lumMod val="25000"/>
                  </a:schemeClr>
                </a:solidFill>
                <a:latin typeface="Angsana New" pitchFamily="18" charset="-34"/>
              </a:rPr>
              <a:t>มีรูปแบบดำเนินการ ดังนี้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3214686"/>
            <a:ext cx="8229600" cy="279559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2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 ให้บริการ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ทุกวันศุกร์</a:t>
            </a:r>
          </a:p>
          <a:p>
            <a:pPr eaLnBrk="1" hangingPunct="1">
              <a:lnSpc>
                <a:spcPct val="80000"/>
              </a:lnSpc>
              <a:buClr>
                <a:schemeClr val="tx2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 ผู้ป่วย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เริ่มแรก 124 ราย</a:t>
            </a:r>
          </a:p>
          <a:p>
            <a:pPr eaLnBrk="1" hangingPunct="1">
              <a:lnSpc>
                <a:spcPct val="80000"/>
              </a:lnSpc>
              <a:buClr>
                <a:schemeClr val="tx2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 มี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พยาบาลวิชาชีพ 2 คน</a:t>
            </a:r>
          </a:p>
          <a:p>
            <a:pPr eaLnBrk="1" hangingPunct="1">
              <a:lnSpc>
                <a:spcPct val="80000"/>
              </a:lnSpc>
              <a:buClr>
                <a:schemeClr val="tx2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 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พยาบาล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ให้คำปรึกษา 1 คน</a:t>
            </a:r>
          </a:p>
        </p:txBody>
      </p:sp>
      <p:pic>
        <p:nvPicPr>
          <p:cNvPr id="19460" name="Picture 4" descr="G:\รวมงานเก่า\รูปงาน\DSC007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0382" y="4929198"/>
            <a:ext cx="3022432" cy="170011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461" name="Picture 5" descr="G:\รวมงานเก่า\รูปงาน\DSC006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928934"/>
            <a:ext cx="2402248" cy="1801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eaLnBrk="1" hangingPunct="1">
              <a:buClr>
                <a:schemeClr val="tx2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 สถานที่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ให้บริการที่</a:t>
            </a:r>
            <a:r>
              <a:rPr lang="en-US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 </a:t>
            </a:r>
            <a:r>
              <a:rPr lang="en-US" sz="30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OPD</a:t>
            </a:r>
            <a:endParaRPr lang="th-TH" sz="3000" dirty="0" smtClean="0">
              <a:solidFill>
                <a:schemeClr val="tx2">
                  <a:lumMod val="25000"/>
                </a:schemeClr>
              </a:solidFill>
              <a:cs typeface="+mj-cs"/>
            </a:endParaRPr>
          </a:p>
          <a:p>
            <a:pPr eaLnBrk="1" hangingPunct="1">
              <a:buClr>
                <a:schemeClr val="tx2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 ห้อง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ตรวจโรค 11 เป็นห้องตรวจรักษาพยาบาล</a:t>
            </a:r>
          </a:p>
          <a:p>
            <a:pPr eaLnBrk="1" hangingPunct="1">
              <a:buClr>
                <a:schemeClr val="tx2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 ห้อง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ให้คำปรึกษา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    </a:t>
            </a:r>
            <a:r>
              <a:rPr lang="en-US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        </a:t>
            </a:r>
            <a:endParaRPr lang="th-TH" sz="4400" dirty="0" smtClean="0">
              <a:solidFill>
                <a:schemeClr val="tx2">
                  <a:lumMod val="25000"/>
                </a:schemeClr>
              </a:solidFill>
              <a:latin typeface="Angsana New" pitchFamily="18" charset="-34"/>
              <a:cs typeface="+mj-cs"/>
            </a:endParaRPr>
          </a:p>
        </p:txBody>
      </p:sp>
      <p:pic>
        <p:nvPicPr>
          <p:cNvPr id="20483" name="Picture 3" descr="G:\รวมงานเก่า\รูปงาน\DSC006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071810"/>
            <a:ext cx="5286412" cy="31075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z="5400" b="1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</a:rPr>
              <a:t>ปัญหา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491537" cy="461962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tx2">
                  <a:lumMod val="25000"/>
                </a:schemeClr>
              </a:buClr>
              <a:buSzTx/>
              <a:buFont typeface="Wingdings" pitchFamily="2" charset="2"/>
              <a:buChar char="v"/>
              <a:defRPr/>
            </a:pP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cs typeface="+mj-cs"/>
              </a:rPr>
              <a:t> 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</a:rPr>
              <a:t>ไม่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</a:rPr>
              <a:t>มีแพทย์ประจำคลินิก</a:t>
            </a:r>
          </a:p>
          <a:p>
            <a:pPr eaLnBrk="1" hangingPunct="1">
              <a:spcBef>
                <a:spcPct val="0"/>
              </a:spcBef>
              <a:buClr>
                <a:schemeClr val="tx2">
                  <a:lumMod val="25000"/>
                </a:schemeClr>
              </a:buClr>
              <a:buSzTx/>
              <a:buFont typeface="Wingdings" pitchFamily="2" charset="2"/>
              <a:buChar char="v"/>
              <a:defRPr/>
            </a:pP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latin typeface="Angsana New" pitchFamily="18" charset="-34"/>
              </a:rPr>
              <a:t> ผู้ป่วย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latin typeface="Angsana New" pitchFamily="18" charset="-34"/>
              </a:rPr>
              <a:t>มารับยาไม่ตรงวันนัด</a:t>
            </a:r>
          </a:p>
          <a:p>
            <a:pPr eaLnBrk="1" hangingPunct="1">
              <a:spcBef>
                <a:spcPct val="0"/>
              </a:spcBef>
              <a:buClr>
                <a:schemeClr val="tx2">
                  <a:lumMod val="25000"/>
                </a:schemeClr>
              </a:buClr>
              <a:buSzTx/>
              <a:buFont typeface="Wingdings" pitchFamily="2" charset="2"/>
              <a:buChar char="v"/>
              <a:defRPr/>
            </a:pP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</a:rPr>
              <a:t> ผู้ป่วย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</a:rPr>
              <a:t>นั่งคนละมุม</a:t>
            </a:r>
          </a:p>
          <a:p>
            <a:pPr eaLnBrk="1" hangingPunct="1">
              <a:lnSpc>
                <a:spcPct val="90000"/>
              </a:lnSpc>
              <a:buClr>
                <a:schemeClr val="tx2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</a:rPr>
              <a:t> กลัว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</a:rPr>
              <a:t>ความลับเปิดเผย         </a:t>
            </a:r>
          </a:p>
          <a:p>
            <a:pPr eaLnBrk="1" hangingPunct="1">
              <a:lnSpc>
                <a:spcPct val="90000"/>
              </a:lnSpc>
              <a:buClr>
                <a:schemeClr val="tx2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</a:rPr>
              <a:t> สถานที่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</a:rPr>
              <a:t>คับแคบ</a:t>
            </a:r>
          </a:p>
        </p:txBody>
      </p:sp>
      <p:pic>
        <p:nvPicPr>
          <p:cNvPr id="21508" name="Picture 4" descr="G:\รวมงานเก่า\รูปงาน\DSC00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4500570"/>
            <a:ext cx="2762269" cy="20717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509" name="Picture 5" descr="G:\รวมงานเก่า\รูปงาน\DSC006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214553"/>
            <a:ext cx="2643206" cy="1982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z="5400" b="1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</a:rPr>
              <a:t>การดำเนินการ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eaLnBrk="1" hangingPunct="1">
              <a:buClr>
                <a:schemeClr val="tx2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 บริการ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คลินิกยาต้าน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ไวรัส โดยทีมพยาบาลและผู้ติดเชื้อโรงพยาบาลอินทร์บุรี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        - คลินิก รพ.อินทร์บุรีแยกจาก </a:t>
            </a:r>
            <a:r>
              <a:rPr lang="en-US" sz="30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OPD</a:t>
            </a:r>
            <a:r>
              <a:rPr lang="en-US" sz="44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 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เป็น </a:t>
            </a:r>
            <a:r>
              <a:rPr lang="en-US" sz="30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one stop service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4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    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- 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มีแพทย์ประจำ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        - มีกลุ่มผู้ติดเชื้อที่เข้มแข็ง ดำเนินการในลักษณะ เพื่อนช่วยเพื่อน หัวอกเดียวกันพูดกันเข้าใจ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z="5400" b="1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</a:rPr>
              <a:t>รูปแบบการให้บริการของ รพ.อินทร์บุรี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00213"/>
            <a:ext cx="8229600" cy="1585912"/>
          </a:xfrm>
        </p:spPr>
        <p:txBody>
          <a:bodyPr/>
          <a:lstStyle/>
          <a:p>
            <a:pPr marL="609600" indent="-609600" eaLnBrk="1" hangingPunct="1">
              <a:buClr>
                <a:schemeClr val="tx2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จัดรูปแบบเป็น </a:t>
            </a:r>
            <a:r>
              <a:rPr lang="en-US" sz="33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one stop service </a:t>
            </a:r>
            <a:r>
              <a:rPr lang="th-TH" sz="4400" dirty="0" smtClean="0">
                <a:solidFill>
                  <a:schemeClr val="tx2">
                    <a:lumMod val="25000"/>
                  </a:schemeClr>
                </a:solidFill>
                <a:latin typeface="Tahoma" pitchFamily="34" charset="0"/>
                <a:cs typeface="+mj-cs"/>
              </a:rPr>
              <a:t>ให้บริการที่ศูนย์บริการให้คำปรึกษา โรงพยาบาลอินทร์บุรี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th-TH" sz="4400" dirty="0" smtClean="0">
              <a:solidFill>
                <a:schemeClr val="tx2">
                  <a:lumMod val="25000"/>
                </a:schemeClr>
              </a:solidFill>
              <a:latin typeface="Tahoma" pitchFamily="34" charset="0"/>
              <a:cs typeface="+mj-cs"/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th-TH" sz="4400" dirty="0" smtClean="0">
              <a:solidFill>
                <a:schemeClr val="tx2">
                  <a:lumMod val="25000"/>
                </a:schemeClr>
              </a:solidFill>
              <a:latin typeface="Tahoma" pitchFamily="34" charset="0"/>
              <a:cs typeface="+mj-cs"/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th-TH" sz="4400" dirty="0" smtClean="0">
              <a:solidFill>
                <a:schemeClr val="tx2">
                  <a:lumMod val="25000"/>
                </a:schemeClr>
              </a:solidFill>
              <a:latin typeface="Tahoma" pitchFamily="34" charset="0"/>
              <a:cs typeface="+mj-cs"/>
            </a:endParaRPr>
          </a:p>
          <a:p>
            <a:pPr marL="609600" indent="-609600" eaLnBrk="1" hangingPunct="1">
              <a:defRPr/>
            </a:pPr>
            <a:endParaRPr lang="th-TH" sz="4400" dirty="0" smtClean="0">
              <a:solidFill>
                <a:schemeClr val="tx2">
                  <a:lumMod val="25000"/>
                </a:schemeClr>
              </a:solidFill>
              <a:latin typeface="Tahoma" pitchFamily="34" charset="0"/>
              <a:cs typeface="+mj-cs"/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th-TH" sz="4400" dirty="0" smtClean="0">
              <a:solidFill>
                <a:schemeClr val="tx2">
                  <a:lumMod val="25000"/>
                </a:schemeClr>
              </a:solidFill>
              <a:latin typeface="Tahoma" pitchFamily="34" charset="0"/>
              <a:cs typeface="+mj-cs"/>
            </a:endParaRPr>
          </a:p>
        </p:txBody>
      </p:sp>
      <p:pic>
        <p:nvPicPr>
          <p:cNvPr id="23556" name="Picture 4" descr="G:\รวมงานเก่า\รูปงาน\DSC006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143248"/>
            <a:ext cx="384000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3557" name="Picture 5" descr="G:\รวมงานเก่า\รูปงาน\DSC006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357562"/>
            <a:ext cx="384000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1002</TotalTime>
  <Words>1645</Words>
  <Application>Microsoft Office PowerPoint</Application>
  <PresentationFormat>On-screen Show (4:3)</PresentationFormat>
  <Paragraphs>260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Angsana New</vt:lpstr>
      <vt:lpstr>Wingdings</vt:lpstr>
      <vt:lpstr>Calibri</vt:lpstr>
      <vt:lpstr>Cordia New</vt:lpstr>
      <vt:lpstr>Tahoma</vt:lpstr>
      <vt:lpstr>Angsana News</vt:lpstr>
      <vt:lpstr>Webdings</vt:lpstr>
      <vt:lpstr>Ripple</vt:lpstr>
      <vt:lpstr>การพัฒนาการดูแลผู้ติดเชื้อ HIV และผู้ป่วยเอดส์ โรงพยาบาลอินทร์บุรี</vt:lpstr>
      <vt:lpstr>การพัฒนาการดูแลผู้ติดเชื้อ HIV  และผู้ป่วยเอดส์ โรงพยาบาลอินทร์บุรี  ตั้งแต่ ปี 2553- 2555</vt:lpstr>
      <vt:lpstr>ข้อมูลปัจจุบัน</vt:lpstr>
      <vt:lpstr>Slide 4</vt:lpstr>
      <vt:lpstr>1.ด้านโครงสร้างและรูปแบบการบริการ     คลินิกยาต้านไวรัสเริ่มให้บริการ เมื่อปี 2553 – 2555  โดยมีรูปแบบดำเนินการ ดังนี้</vt:lpstr>
      <vt:lpstr>Slide 6</vt:lpstr>
      <vt:lpstr>ปัญหา</vt:lpstr>
      <vt:lpstr>การดำเนินการ</vt:lpstr>
      <vt:lpstr>รูปแบบการให้บริการของ รพ.อินทร์บุรี</vt:lpstr>
      <vt:lpstr>Slide 10</vt:lpstr>
      <vt:lpstr>การประเมินผลพบปัญหา</vt:lpstr>
      <vt:lpstr>การแก้ไข</vt:lpstr>
      <vt:lpstr>ผลการดำเนินงาน</vt:lpstr>
      <vt:lpstr>ผลการดำเนินงาน</vt:lpstr>
      <vt:lpstr>รูปแบบการให้บริการในปัจจุบัน คือ</vt:lpstr>
      <vt:lpstr>Slide 16</vt:lpstr>
      <vt:lpstr>ผลการพัฒนา</vt:lpstr>
      <vt:lpstr>2.ด้านคุณภาพการให้บริการ</vt:lpstr>
      <vt:lpstr>ปัญหา</vt:lpstr>
      <vt:lpstr>แผนการปรับปรุงคุณภาพการดูแลผู้ติดเชื้อ/ผู้ป่วยเอดส์ โรงพยาบาลอินทร์บุรี</vt:lpstr>
      <vt:lpstr>Slide 21</vt:lpstr>
      <vt:lpstr>การดำเนินงาน</vt:lpstr>
      <vt:lpstr>ผลการวัด HIVQUAL-T ปี 2555</vt:lpstr>
      <vt:lpstr>Slide 24</vt:lpstr>
      <vt:lpstr>Slide 25</vt:lpstr>
      <vt:lpstr>ตัวชี้วัดที่กำหนดเอง</vt:lpstr>
      <vt:lpstr>จากการวัด HIVQUAL-T ปี 2555</vt:lpstr>
      <vt:lpstr>สาเหตุของปัญหา</vt:lpstr>
      <vt:lpstr>การแก้ไข </vt:lpstr>
      <vt:lpstr>Slide 30</vt:lpstr>
      <vt:lpstr>Slide 31</vt:lpstr>
      <vt:lpstr>Slide 32</vt:lpstr>
      <vt:lpstr>Slide 33</vt:lpstr>
      <vt:lpstr>การพัฒนาที่ทำต่อเนื่อง</vt:lpstr>
      <vt:lpstr>ความภาคภูมิใจ</vt:lpstr>
      <vt:lpstr>รางวัลชนะเลิศดีเด่นระดับชาติ</vt:lpstr>
      <vt:lpstr>Slide 37</vt:lpstr>
    </vt:vector>
  </TitlesOfParts>
  <Company>nzn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การพัฒนาการดูแลผู้ติดเชื้อ HIV และผู้ป่วยเอดส์ โรงพยาบาลนาหม่อม</dc:title>
  <dc:creator>WincoolV5</dc:creator>
  <cp:lastModifiedBy>owner</cp:lastModifiedBy>
  <cp:revision>81</cp:revision>
  <dcterms:created xsi:type="dcterms:W3CDTF">2011-08-29T04:06:08Z</dcterms:created>
  <dcterms:modified xsi:type="dcterms:W3CDTF">2013-01-13T03:43:42Z</dcterms:modified>
</cp:coreProperties>
</file>